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6" r:id="rId3"/>
    <p:sldId id="288" r:id="rId4"/>
    <p:sldId id="272" r:id="rId5"/>
    <p:sldId id="279" r:id="rId6"/>
    <p:sldId id="295" r:id="rId7"/>
    <p:sldId id="289" r:id="rId8"/>
    <p:sldId id="299" r:id="rId9"/>
    <p:sldId id="305" r:id="rId10"/>
    <p:sldId id="290" r:id="rId11"/>
    <p:sldId id="291" r:id="rId12"/>
    <p:sldId id="294" r:id="rId13"/>
    <p:sldId id="292" r:id="rId14"/>
    <p:sldId id="293" r:id="rId15"/>
    <p:sldId id="296" r:id="rId16"/>
    <p:sldId id="303" r:id="rId17"/>
    <p:sldId id="297" r:id="rId18"/>
    <p:sldId id="30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学祥" initials="张" lastIdx="1" clrIdx="0">
    <p:extLst>
      <p:ext uri="{19B8F6BF-5375-455C-9EA6-DF929625EA0E}">
        <p15:presenceInfo xmlns:p15="http://schemas.microsoft.com/office/powerpoint/2012/main" userId="d0755dd4ef7791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209"/>
    <a:srgbClr val="338ECA"/>
    <a:srgbClr val="FF5AFF"/>
    <a:srgbClr val="353E35"/>
    <a:srgbClr val="5B9BD5"/>
    <a:srgbClr val="929292"/>
    <a:srgbClr val="D9FAD1"/>
    <a:srgbClr val="54A0D3"/>
    <a:srgbClr val="FF2D2D"/>
    <a:srgbClr val="67E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5320" autoAdjust="0"/>
  </p:normalViewPr>
  <p:slideViewPr>
    <p:cSldViewPr snapToGrid="0">
      <p:cViewPr varScale="1">
        <p:scale>
          <a:sx n="87" d="100"/>
          <a:sy n="87" d="100"/>
        </p:scale>
        <p:origin x="13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D5EC17-57B7-40E9-A432-D3D334F0432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D1B78AEC-7D8B-45DE-984C-A268D409E6EC}">
      <dgm:prSet phldrT="[文本]"/>
      <dgm:spPr/>
      <dgm:t>
        <a:bodyPr/>
        <a:lstStyle/>
        <a:p>
          <a:r>
            <a: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rPr>
            <a:t>6</a:t>
          </a:r>
          <a:r>
            <a:rPr lang="zh-CN" altLang="en-US" b="1" dirty="0" smtClean="0">
              <a:latin typeface="楷体" panose="02010609060101010101" pitchFamily="49" charset="-122"/>
              <a:ea typeface="楷体" panose="02010609060101010101" pitchFamily="49" charset="-122"/>
            </a:rPr>
            <a:t>个自由度的刚体运动</a:t>
          </a:r>
          <a:endParaRPr lang="zh-CN" altLang="en-US" dirty="0"/>
        </a:p>
      </dgm:t>
    </dgm:pt>
    <dgm:pt modelId="{547E72B3-AEB4-46F7-A640-882164F28877}" type="parTrans" cxnId="{E79DD889-61BE-4AC8-9E50-E66254AB5B39}">
      <dgm:prSet/>
      <dgm:spPr/>
      <dgm:t>
        <a:bodyPr/>
        <a:lstStyle/>
        <a:p>
          <a:endParaRPr lang="zh-CN" altLang="en-US"/>
        </a:p>
      </dgm:t>
    </dgm:pt>
    <dgm:pt modelId="{627C7D8F-12A1-45E6-96B8-70F8746003BC}" type="sibTrans" cxnId="{E79DD889-61BE-4AC8-9E50-E66254AB5B39}">
      <dgm:prSet/>
      <dgm:spPr/>
      <dgm:t>
        <a:bodyPr/>
        <a:lstStyle/>
        <a:p>
          <a:endParaRPr lang="zh-CN" altLang="en-US"/>
        </a:p>
      </dgm:t>
    </dgm:pt>
    <dgm:pt modelId="{87AD5E65-D8F8-446A-AAE6-80FBF87B4E8E}">
      <dgm:prSet phldrT="[文本]"/>
      <dgm:spPr/>
      <dgm:t>
        <a:bodyPr/>
        <a:lstStyle/>
        <a:p>
          <a:r>
            <a:rPr lang="zh-CN" altLang="en-US" b="1" dirty="0" smtClean="0">
              <a:latin typeface="楷体" panose="02010609060101010101" pitchFamily="49" charset="-122"/>
              <a:ea typeface="楷体" panose="02010609060101010101" pitchFamily="49" charset="-122"/>
            </a:rPr>
            <a:t>仅受重力，支持力，摩擦力的混沌系统</a:t>
          </a:r>
          <a:endParaRPr lang="zh-CN" altLang="en-US" dirty="0"/>
        </a:p>
      </dgm:t>
    </dgm:pt>
    <dgm:pt modelId="{5F08CFBD-7FC4-44F3-85C9-4A265471E968}" type="parTrans" cxnId="{8B836F99-5184-4F0A-95F5-EAD43F859FCA}">
      <dgm:prSet/>
      <dgm:spPr/>
      <dgm:t>
        <a:bodyPr/>
        <a:lstStyle/>
        <a:p>
          <a:endParaRPr lang="zh-CN" altLang="en-US"/>
        </a:p>
      </dgm:t>
    </dgm:pt>
    <dgm:pt modelId="{20A18FC9-DE7F-4A5E-894B-C6A4895081AA}" type="sibTrans" cxnId="{8B836F99-5184-4F0A-95F5-EAD43F859FCA}">
      <dgm:prSet/>
      <dgm:spPr/>
      <dgm:t>
        <a:bodyPr/>
        <a:lstStyle/>
        <a:p>
          <a:endParaRPr lang="zh-CN" altLang="en-US"/>
        </a:p>
      </dgm:t>
    </dgm:pt>
    <dgm:pt modelId="{B990B424-DED8-4A98-B9C3-81CB1F4EFD42}">
      <dgm:prSet phldrT="[文本]"/>
      <dgm:spPr/>
      <dgm:t>
        <a:bodyPr/>
        <a:lstStyle/>
        <a:p>
          <a:r>
            <a:rPr lang="zh-CN" altLang="en-US" b="1" dirty="0" smtClean="0">
              <a:latin typeface="楷体" panose="02010609060101010101" pitchFamily="49" charset="-122"/>
              <a:ea typeface="楷体" panose="02010609060101010101" pitchFamily="49" charset="-122"/>
            </a:rPr>
            <a:t>简化为描述第一次转折点位置</a:t>
          </a:r>
          <a:endParaRPr lang="zh-CN" altLang="en-US" dirty="0"/>
        </a:p>
      </dgm:t>
    </dgm:pt>
    <dgm:pt modelId="{A8188AC3-983C-49D7-88D0-40F57EDA44F9}" type="parTrans" cxnId="{6A562ACE-D38F-4CC5-88F8-BEDB53CC4C63}">
      <dgm:prSet/>
      <dgm:spPr/>
      <dgm:t>
        <a:bodyPr/>
        <a:lstStyle/>
        <a:p>
          <a:endParaRPr lang="zh-CN" altLang="en-US"/>
        </a:p>
      </dgm:t>
    </dgm:pt>
    <dgm:pt modelId="{231A23F5-2B39-4B7E-8DB9-F0E43B60EC9F}" type="sibTrans" cxnId="{6A562ACE-D38F-4CC5-88F8-BEDB53CC4C63}">
      <dgm:prSet/>
      <dgm:spPr/>
      <dgm:t>
        <a:bodyPr/>
        <a:lstStyle/>
        <a:p>
          <a:endParaRPr lang="zh-CN" altLang="en-US"/>
        </a:p>
      </dgm:t>
    </dgm:pt>
    <dgm:pt modelId="{2CA78806-7E8A-4745-B249-145BED50647E}">
      <dgm:prSet/>
      <dgm:spPr/>
      <dgm:t>
        <a:bodyPr/>
        <a:lstStyle/>
        <a:p>
          <a:r>
            <a:rPr lang="zh-CN" altLang="en-US" b="1" dirty="0" smtClean="0">
              <a:latin typeface="楷体" panose="02010609060101010101" pitchFamily="49" charset="-122"/>
              <a:ea typeface="楷体" panose="02010609060101010101" pitchFamily="49" charset="-122"/>
            </a:rPr>
            <a:t>运动与摩擦力密切相关，摩擦力运动过程中作为驱动力</a:t>
          </a:r>
          <a:endParaRPr lang="zh-CN" altLang="en-US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F28393C2-F8D0-4BD2-8C78-BC40DAECC31E}" type="parTrans" cxnId="{6F87BB13-6702-45FE-A4DC-94B3861F0474}">
      <dgm:prSet/>
      <dgm:spPr/>
      <dgm:t>
        <a:bodyPr/>
        <a:lstStyle/>
        <a:p>
          <a:endParaRPr lang="zh-CN" altLang="en-US"/>
        </a:p>
      </dgm:t>
    </dgm:pt>
    <dgm:pt modelId="{245167F9-A5AD-4011-9DE5-43BB9939EC1F}" type="sibTrans" cxnId="{6F87BB13-6702-45FE-A4DC-94B3861F0474}">
      <dgm:prSet/>
      <dgm:spPr/>
      <dgm:t>
        <a:bodyPr/>
        <a:lstStyle/>
        <a:p>
          <a:endParaRPr lang="zh-CN" altLang="en-US"/>
        </a:p>
      </dgm:t>
    </dgm:pt>
    <dgm:pt modelId="{CE320C1B-81F0-4A5F-BE64-D85A17ACCBC2}" type="pres">
      <dgm:prSet presAssocID="{59D5EC17-57B7-40E9-A432-D3D334F0432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378BB5D6-B38B-4ED8-A3C5-46BBE002F316}" type="pres">
      <dgm:prSet presAssocID="{D1B78AEC-7D8B-45DE-984C-A268D409E6EC}" presName="composite" presStyleCnt="0"/>
      <dgm:spPr/>
    </dgm:pt>
    <dgm:pt modelId="{4BFE0F6A-2278-4F80-AAF7-C63A5E14BFB4}" type="pres">
      <dgm:prSet presAssocID="{D1B78AEC-7D8B-45DE-984C-A268D409E6EC}" presName="bentUpArrow1" presStyleLbl="alignImgPlace1" presStyleIdx="0" presStyleCnt="3"/>
      <dgm:spPr/>
    </dgm:pt>
    <dgm:pt modelId="{E59BDD0D-6F63-403D-9926-644CC126A4AA}" type="pres">
      <dgm:prSet presAssocID="{D1B78AEC-7D8B-45DE-984C-A268D409E6E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25554E-41CF-418A-BC1E-9D65FBAEFFE9}" type="pres">
      <dgm:prSet presAssocID="{D1B78AEC-7D8B-45DE-984C-A268D409E6E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D28DDA-98EF-4141-9898-D4B5D56793E1}" type="pres">
      <dgm:prSet presAssocID="{627C7D8F-12A1-45E6-96B8-70F8746003BC}" presName="sibTrans" presStyleCnt="0"/>
      <dgm:spPr/>
    </dgm:pt>
    <dgm:pt modelId="{34163D7B-251F-4DCF-8514-C3C5E0978FC1}" type="pres">
      <dgm:prSet presAssocID="{87AD5E65-D8F8-446A-AAE6-80FBF87B4E8E}" presName="composite" presStyleCnt="0"/>
      <dgm:spPr/>
    </dgm:pt>
    <dgm:pt modelId="{67A6A104-7458-4C06-ACC0-79435CA24F51}" type="pres">
      <dgm:prSet presAssocID="{87AD5E65-D8F8-446A-AAE6-80FBF87B4E8E}" presName="bentUpArrow1" presStyleLbl="alignImgPlace1" presStyleIdx="1" presStyleCnt="3"/>
      <dgm:spPr/>
    </dgm:pt>
    <dgm:pt modelId="{CDDBE5E4-BFD3-40D4-B5C3-768735116285}" type="pres">
      <dgm:prSet presAssocID="{87AD5E65-D8F8-446A-AAE6-80FBF87B4E8E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F23AF1-616D-4432-BF80-ADA372873D8C}" type="pres">
      <dgm:prSet presAssocID="{87AD5E65-D8F8-446A-AAE6-80FBF87B4E8E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8A257A-4A82-4CAF-931C-409C7BD479A6}" type="pres">
      <dgm:prSet presAssocID="{20A18FC9-DE7F-4A5E-894B-C6A4895081AA}" presName="sibTrans" presStyleCnt="0"/>
      <dgm:spPr/>
    </dgm:pt>
    <dgm:pt modelId="{5C4CF8D0-6E46-43F6-99C4-22AA1899710C}" type="pres">
      <dgm:prSet presAssocID="{B990B424-DED8-4A98-B9C3-81CB1F4EFD42}" presName="composite" presStyleCnt="0"/>
      <dgm:spPr/>
    </dgm:pt>
    <dgm:pt modelId="{CB0484BB-5366-47A9-BEB9-49E48E0A7868}" type="pres">
      <dgm:prSet presAssocID="{B990B424-DED8-4A98-B9C3-81CB1F4EFD42}" presName="bentUpArrow1" presStyleLbl="alignImgPlace1" presStyleIdx="2" presStyleCnt="3"/>
      <dgm:spPr/>
    </dgm:pt>
    <dgm:pt modelId="{6AF6E0FB-0E24-4D64-AF1A-C28DE8F65E8D}" type="pres">
      <dgm:prSet presAssocID="{B990B424-DED8-4A98-B9C3-81CB1F4EFD4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9EEEBD-5618-452C-825F-E57FB684C4DC}" type="pres">
      <dgm:prSet presAssocID="{B990B424-DED8-4A98-B9C3-81CB1F4EFD42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06799C-64B0-4D07-9433-AC6673D4E810}" type="pres">
      <dgm:prSet presAssocID="{231A23F5-2B39-4B7E-8DB9-F0E43B60EC9F}" presName="sibTrans" presStyleCnt="0"/>
      <dgm:spPr/>
    </dgm:pt>
    <dgm:pt modelId="{87DA9C78-16A6-4A3D-8C7C-6F24B5F28C34}" type="pres">
      <dgm:prSet presAssocID="{2CA78806-7E8A-4745-B249-145BED50647E}" presName="composite" presStyleCnt="0"/>
      <dgm:spPr/>
    </dgm:pt>
    <dgm:pt modelId="{0281122B-C2CA-4027-80A0-C8286CB1BF0D}" type="pres">
      <dgm:prSet presAssocID="{2CA78806-7E8A-4745-B249-145BED50647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A562ACE-D38F-4CC5-88F8-BEDB53CC4C63}" srcId="{59D5EC17-57B7-40E9-A432-D3D334F04329}" destId="{B990B424-DED8-4A98-B9C3-81CB1F4EFD42}" srcOrd="2" destOrd="0" parTransId="{A8188AC3-983C-49D7-88D0-40F57EDA44F9}" sibTransId="{231A23F5-2B39-4B7E-8DB9-F0E43B60EC9F}"/>
    <dgm:cxn modelId="{2EF81296-2A88-4B40-A4A5-6C3BE3F48A5E}" type="presOf" srcId="{B990B424-DED8-4A98-B9C3-81CB1F4EFD42}" destId="{6AF6E0FB-0E24-4D64-AF1A-C28DE8F65E8D}" srcOrd="0" destOrd="0" presId="urn:microsoft.com/office/officeart/2005/8/layout/StepDownProcess"/>
    <dgm:cxn modelId="{CE38CBA0-E395-4801-B66F-A3CBCBE668BD}" type="presOf" srcId="{59D5EC17-57B7-40E9-A432-D3D334F04329}" destId="{CE320C1B-81F0-4A5F-BE64-D85A17ACCBC2}" srcOrd="0" destOrd="0" presId="urn:microsoft.com/office/officeart/2005/8/layout/StepDownProcess"/>
    <dgm:cxn modelId="{2E7A02C3-E611-42D1-8B4A-3D8B16F88046}" type="presOf" srcId="{87AD5E65-D8F8-446A-AAE6-80FBF87B4E8E}" destId="{CDDBE5E4-BFD3-40D4-B5C3-768735116285}" srcOrd="0" destOrd="0" presId="urn:microsoft.com/office/officeart/2005/8/layout/StepDownProcess"/>
    <dgm:cxn modelId="{B4EB0F75-D737-4782-9FD5-F092223D60B9}" type="presOf" srcId="{D1B78AEC-7D8B-45DE-984C-A268D409E6EC}" destId="{E59BDD0D-6F63-403D-9926-644CC126A4AA}" srcOrd="0" destOrd="0" presId="urn:microsoft.com/office/officeart/2005/8/layout/StepDownProcess"/>
    <dgm:cxn modelId="{BBCF47EC-0EE7-49AC-9B51-BD89545F8B14}" type="presOf" srcId="{2CA78806-7E8A-4745-B249-145BED50647E}" destId="{0281122B-C2CA-4027-80A0-C8286CB1BF0D}" srcOrd="0" destOrd="0" presId="urn:microsoft.com/office/officeart/2005/8/layout/StepDownProcess"/>
    <dgm:cxn modelId="{6F87BB13-6702-45FE-A4DC-94B3861F0474}" srcId="{59D5EC17-57B7-40E9-A432-D3D334F04329}" destId="{2CA78806-7E8A-4745-B249-145BED50647E}" srcOrd="3" destOrd="0" parTransId="{F28393C2-F8D0-4BD2-8C78-BC40DAECC31E}" sibTransId="{245167F9-A5AD-4011-9DE5-43BB9939EC1F}"/>
    <dgm:cxn modelId="{8B836F99-5184-4F0A-95F5-EAD43F859FCA}" srcId="{59D5EC17-57B7-40E9-A432-D3D334F04329}" destId="{87AD5E65-D8F8-446A-AAE6-80FBF87B4E8E}" srcOrd="1" destOrd="0" parTransId="{5F08CFBD-7FC4-44F3-85C9-4A265471E968}" sibTransId="{20A18FC9-DE7F-4A5E-894B-C6A4895081AA}"/>
    <dgm:cxn modelId="{E79DD889-61BE-4AC8-9E50-E66254AB5B39}" srcId="{59D5EC17-57B7-40E9-A432-D3D334F04329}" destId="{D1B78AEC-7D8B-45DE-984C-A268D409E6EC}" srcOrd="0" destOrd="0" parTransId="{547E72B3-AEB4-46F7-A640-882164F28877}" sibTransId="{627C7D8F-12A1-45E6-96B8-70F8746003BC}"/>
    <dgm:cxn modelId="{44DAA1EF-8181-43E9-A162-8F7ABE768541}" type="presParOf" srcId="{CE320C1B-81F0-4A5F-BE64-D85A17ACCBC2}" destId="{378BB5D6-B38B-4ED8-A3C5-46BBE002F316}" srcOrd="0" destOrd="0" presId="urn:microsoft.com/office/officeart/2005/8/layout/StepDownProcess"/>
    <dgm:cxn modelId="{800A7B1F-BB34-40FF-A62C-6D5055F75926}" type="presParOf" srcId="{378BB5D6-B38B-4ED8-A3C5-46BBE002F316}" destId="{4BFE0F6A-2278-4F80-AAF7-C63A5E14BFB4}" srcOrd="0" destOrd="0" presId="urn:microsoft.com/office/officeart/2005/8/layout/StepDownProcess"/>
    <dgm:cxn modelId="{CC951E17-B4ED-4A18-A281-BE8A81CC5883}" type="presParOf" srcId="{378BB5D6-B38B-4ED8-A3C5-46BBE002F316}" destId="{E59BDD0D-6F63-403D-9926-644CC126A4AA}" srcOrd="1" destOrd="0" presId="urn:microsoft.com/office/officeart/2005/8/layout/StepDownProcess"/>
    <dgm:cxn modelId="{DB6E6EB5-727F-4EF8-8C17-BE0B924D7295}" type="presParOf" srcId="{378BB5D6-B38B-4ED8-A3C5-46BBE002F316}" destId="{4725554E-41CF-418A-BC1E-9D65FBAEFFE9}" srcOrd="2" destOrd="0" presId="urn:microsoft.com/office/officeart/2005/8/layout/StepDownProcess"/>
    <dgm:cxn modelId="{0980C1AE-5935-42AA-9055-F9A7F26C7AEF}" type="presParOf" srcId="{CE320C1B-81F0-4A5F-BE64-D85A17ACCBC2}" destId="{96D28DDA-98EF-4141-9898-D4B5D56793E1}" srcOrd="1" destOrd="0" presId="urn:microsoft.com/office/officeart/2005/8/layout/StepDownProcess"/>
    <dgm:cxn modelId="{B53FE24B-A67B-47AD-9052-1E71BF97E149}" type="presParOf" srcId="{CE320C1B-81F0-4A5F-BE64-D85A17ACCBC2}" destId="{34163D7B-251F-4DCF-8514-C3C5E0978FC1}" srcOrd="2" destOrd="0" presId="urn:microsoft.com/office/officeart/2005/8/layout/StepDownProcess"/>
    <dgm:cxn modelId="{79DA363D-36D2-487E-8AE1-C7787E6222EE}" type="presParOf" srcId="{34163D7B-251F-4DCF-8514-C3C5E0978FC1}" destId="{67A6A104-7458-4C06-ACC0-79435CA24F51}" srcOrd="0" destOrd="0" presId="urn:microsoft.com/office/officeart/2005/8/layout/StepDownProcess"/>
    <dgm:cxn modelId="{3BB87B1B-7FFD-4C1F-B92D-93291548FCA8}" type="presParOf" srcId="{34163D7B-251F-4DCF-8514-C3C5E0978FC1}" destId="{CDDBE5E4-BFD3-40D4-B5C3-768735116285}" srcOrd="1" destOrd="0" presId="urn:microsoft.com/office/officeart/2005/8/layout/StepDownProcess"/>
    <dgm:cxn modelId="{ACF88183-704F-4CAB-8367-0DF97CD8F21D}" type="presParOf" srcId="{34163D7B-251F-4DCF-8514-C3C5E0978FC1}" destId="{B9F23AF1-616D-4432-BF80-ADA372873D8C}" srcOrd="2" destOrd="0" presId="urn:microsoft.com/office/officeart/2005/8/layout/StepDownProcess"/>
    <dgm:cxn modelId="{03290B17-32A7-49E5-A6FC-45B1D5BF33AC}" type="presParOf" srcId="{CE320C1B-81F0-4A5F-BE64-D85A17ACCBC2}" destId="{618A257A-4A82-4CAF-931C-409C7BD479A6}" srcOrd="3" destOrd="0" presId="urn:microsoft.com/office/officeart/2005/8/layout/StepDownProcess"/>
    <dgm:cxn modelId="{F3169F4A-A3AF-4274-A318-C1812EF7A69F}" type="presParOf" srcId="{CE320C1B-81F0-4A5F-BE64-D85A17ACCBC2}" destId="{5C4CF8D0-6E46-43F6-99C4-22AA1899710C}" srcOrd="4" destOrd="0" presId="urn:microsoft.com/office/officeart/2005/8/layout/StepDownProcess"/>
    <dgm:cxn modelId="{4E171C45-D7A7-4A6D-B417-D88B42CD6FBD}" type="presParOf" srcId="{5C4CF8D0-6E46-43F6-99C4-22AA1899710C}" destId="{CB0484BB-5366-47A9-BEB9-49E48E0A7868}" srcOrd="0" destOrd="0" presId="urn:microsoft.com/office/officeart/2005/8/layout/StepDownProcess"/>
    <dgm:cxn modelId="{7E09D2B2-97C1-4617-87B1-4479EAF1C6C1}" type="presParOf" srcId="{5C4CF8D0-6E46-43F6-99C4-22AA1899710C}" destId="{6AF6E0FB-0E24-4D64-AF1A-C28DE8F65E8D}" srcOrd="1" destOrd="0" presId="urn:microsoft.com/office/officeart/2005/8/layout/StepDownProcess"/>
    <dgm:cxn modelId="{42D85949-3759-41F2-82BD-8FEA363B389A}" type="presParOf" srcId="{5C4CF8D0-6E46-43F6-99C4-22AA1899710C}" destId="{299EEEBD-5618-452C-825F-E57FB684C4DC}" srcOrd="2" destOrd="0" presId="urn:microsoft.com/office/officeart/2005/8/layout/StepDownProcess"/>
    <dgm:cxn modelId="{ABB70045-6952-4671-9720-B982CF8DBC52}" type="presParOf" srcId="{CE320C1B-81F0-4A5F-BE64-D85A17ACCBC2}" destId="{C006799C-64B0-4D07-9433-AC6673D4E810}" srcOrd="5" destOrd="0" presId="urn:microsoft.com/office/officeart/2005/8/layout/StepDownProcess"/>
    <dgm:cxn modelId="{90FE362B-1A2C-4650-819D-FEE9A37A2B9E}" type="presParOf" srcId="{CE320C1B-81F0-4A5F-BE64-D85A17ACCBC2}" destId="{87DA9C78-16A6-4A3D-8C7C-6F24B5F28C34}" srcOrd="6" destOrd="0" presId="urn:microsoft.com/office/officeart/2005/8/layout/StepDownProcess"/>
    <dgm:cxn modelId="{10409AE7-F3D7-41EB-845B-97B521A13703}" type="presParOf" srcId="{87DA9C78-16A6-4A3D-8C7C-6F24B5F28C34}" destId="{0281122B-C2CA-4027-80A0-C8286CB1BF0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E0F6A-2278-4F80-AAF7-C63A5E14BFB4}">
      <dsp:nvSpPr>
        <dsp:cNvPr id="0" name=""/>
        <dsp:cNvSpPr/>
      </dsp:nvSpPr>
      <dsp:spPr>
        <a:xfrm rot="5400000">
          <a:off x="1303737" y="1202723"/>
          <a:ext cx="1056252" cy="12025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BDD0D-6F63-403D-9926-644CC126A4AA}">
      <dsp:nvSpPr>
        <dsp:cNvPr id="0" name=""/>
        <dsp:cNvSpPr/>
      </dsp:nvSpPr>
      <dsp:spPr>
        <a:xfrm>
          <a:off x="1023894" y="31846"/>
          <a:ext cx="1778107" cy="1244617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latin typeface="楷体" panose="02010609060101010101" pitchFamily="49" charset="-122"/>
              <a:ea typeface="楷体" panose="02010609060101010101" pitchFamily="49" charset="-122"/>
            </a:rPr>
            <a:t>6</a:t>
          </a:r>
          <a:r>
            <a:rPr lang="zh-CN" altLang="en-US" sz="1600" b="1" kern="1200" dirty="0" smtClean="0">
              <a:latin typeface="楷体" panose="02010609060101010101" pitchFamily="49" charset="-122"/>
              <a:ea typeface="楷体" panose="02010609060101010101" pitchFamily="49" charset="-122"/>
            </a:rPr>
            <a:t>个自由度的刚体运动</a:t>
          </a:r>
          <a:endParaRPr lang="zh-CN" altLang="en-US" sz="1600" kern="1200" dirty="0"/>
        </a:p>
      </dsp:txBody>
      <dsp:txXfrm>
        <a:off x="1084662" y="92614"/>
        <a:ext cx="1656571" cy="1123081"/>
      </dsp:txXfrm>
    </dsp:sp>
    <dsp:sp modelId="{4725554E-41CF-418A-BC1E-9D65FBAEFFE9}">
      <dsp:nvSpPr>
        <dsp:cNvPr id="0" name=""/>
        <dsp:cNvSpPr/>
      </dsp:nvSpPr>
      <dsp:spPr>
        <a:xfrm>
          <a:off x="2802002" y="150548"/>
          <a:ext cx="1293226" cy="100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6A104-7458-4C06-ACC0-79435CA24F51}">
      <dsp:nvSpPr>
        <dsp:cNvPr id="0" name=""/>
        <dsp:cNvSpPr/>
      </dsp:nvSpPr>
      <dsp:spPr>
        <a:xfrm rot="5400000">
          <a:off x="2777977" y="2600840"/>
          <a:ext cx="1056252" cy="12025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BE5E4-BFD3-40D4-B5C3-768735116285}">
      <dsp:nvSpPr>
        <dsp:cNvPr id="0" name=""/>
        <dsp:cNvSpPr/>
      </dsp:nvSpPr>
      <dsp:spPr>
        <a:xfrm>
          <a:off x="2498134" y="1429962"/>
          <a:ext cx="1778107" cy="1244617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楷体" panose="02010609060101010101" pitchFamily="49" charset="-122"/>
              <a:ea typeface="楷体" panose="02010609060101010101" pitchFamily="49" charset="-122"/>
            </a:rPr>
            <a:t>仅受重力，支持力，摩擦力的混沌系统</a:t>
          </a:r>
          <a:endParaRPr lang="zh-CN" altLang="en-US" sz="1600" kern="1200" dirty="0"/>
        </a:p>
      </dsp:txBody>
      <dsp:txXfrm>
        <a:off x="2558902" y="1490730"/>
        <a:ext cx="1656571" cy="1123081"/>
      </dsp:txXfrm>
    </dsp:sp>
    <dsp:sp modelId="{B9F23AF1-616D-4432-BF80-ADA372873D8C}">
      <dsp:nvSpPr>
        <dsp:cNvPr id="0" name=""/>
        <dsp:cNvSpPr/>
      </dsp:nvSpPr>
      <dsp:spPr>
        <a:xfrm>
          <a:off x="4276242" y="1548665"/>
          <a:ext cx="1293226" cy="100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484BB-5366-47A9-BEB9-49E48E0A7868}">
      <dsp:nvSpPr>
        <dsp:cNvPr id="0" name=""/>
        <dsp:cNvSpPr/>
      </dsp:nvSpPr>
      <dsp:spPr>
        <a:xfrm rot="5400000">
          <a:off x="4252218" y="3998956"/>
          <a:ext cx="1056252" cy="12025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6E0FB-0E24-4D64-AF1A-C28DE8F65E8D}">
      <dsp:nvSpPr>
        <dsp:cNvPr id="0" name=""/>
        <dsp:cNvSpPr/>
      </dsp:nvSpPr>
      <dsp:spPr>
        <a:xfrm>
          <a:off x="3972375" y="2828079"/>
          <a:ext cx="1778107" cy="1244617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楷体" panose="02010609060101010101" pitchFamily="49" charset="-122"/>
              <a:ea typeface="楷体" panose="02010609060101010101" pitchFamily="49" charset="-122"/>
            </a:rPr>
            <a:t>简化为描述第一次转折点位置</a:t>
          </a:r>
          <a:endParaRPr lang="zh-CN" altLang="en-US" sz="1600" kern="1200" dirty="0"/>
        </a:p>
      </dsp:txBody>
      <dsp:txXfrm>
        <a:off x="4033143" y="2888847"/>
        <a:ext cx="1656571" cy="1123081"/>
      </dsp:txXfrm>
    </dsp:sp>
    <dsp:sp modelId="{299EEEBD-5618-452C-825F-E57FB684C4DC}">
      <dsp:nvSpPr>
        <dsp:cNvPr id="0" name=""/>
        <dsp:cNvSpPr/>
      </dsp:nvSpPr>
      <dsp:spPr>
        <a:xfrm>
          <a:off x="5750483" y="2946782"/>
          <a:ext cx="1293226" cy="100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1122B-C2CA-4027-80A0-C8286CB1BF0D}">
      <dsp:nvSpPr>
        <dsp:cNvPr id="0" name=""/>
        <dsp:cNvSpPr/>
      </dsp:nvSpPr>
      <dsp:spPr>
        <a:xfrm>
          <a:off x="5446615" y="4226195"/>
          <a:ext cx="1778107" cy="1244617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楷体" panose="02010609060101010101" pitchFamily="49" charset="-122"/>
              <a:ea typeface="楷体" panose="02010609060101010101" pitchFamily="49" charset="-122"/>
            </a:rPr>
            <a:t>运动与摩擦力密切相关，摩擦力运动过程中作为驱动力</a:t>
          </a:r>
          <a:endParaRPr lang="zh-CN" altLang="en-US" sz="16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5507383" y="4286963"/>
        <a:ext cx="1656571" cy="1123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A6AC0-143A-45B5-B2C0-0FB39B0ADDF8}" type="datetimeFigureOut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43D08-7CEF-4987-8934-92576CD88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15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9BC31-090E-4B53-9BCB-2C64EF9350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86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9424-B715-451C-993A-8DB40CFF3D2F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280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2F84-00A5-4710-9E78-FC86656DA591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6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52DA5-B368-4FFF-BE81-6D535A6BD67E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1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B555-F2C7-4022-8FC5-FA556C3FFBDA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7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A396E-4BF0-4608-8440-1BC7A9C96BA8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983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43AC-AEB4-4994-9A49-404CD23315B5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19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1645-8D7E-42E6-BDD6-C4DD3F1BD8C2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0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391F-45F9-4ADD-9FF0-3949803FD65C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59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26BA-F31E-49C8-BC5C-89DD6BFFD1FE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23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5D54D-1190-4F75-9D51-C205826D74BC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287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6344-5D57-4DA7-A028-880EB20315F8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238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18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AA075-5B3A-4F65-8A36-F790B4CFC356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8188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Problem No.6 "Ring Oiler"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818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1CE54-DF40-4858-B284-AD99605AB1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8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4.png"/><Relationship Id="rId18" Type="http://schemas.openxmlformats.org/officeDocument/2006/relationships/image" Target="../media/image6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12" Type="http://schemas.microsoft.com/office/2007/relationships/diagramDrawing" Target="../diagrams/drawing1.xml"/><Relationship Id="rId17" Type="http://schemas.openxmlformats.org/officeDocument/2006/relationships/image" Target="../media/image61.png"/><Relationship Id="rId2" Type="http://schemas.microsoft.com/office/2007/relationships/media" Target="../media/media2.mp4"/><Relationship Id="rId16" Type="http://schemas.openxmlformats.org/officeDocument/2006/relationships/image" Target="../media/image18.png"/><Relationship Id="rId1" Type="http://schemas.openxmlformats.org/officeDocument/2006/relationships/video" Target="NULL" TargetMode="External"/><Relationship Id="rId6" Type="http://schemas.openxmlformats.org/officeDocument/2006/relationships/image" Target="../media/image48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3.png"/><Relationship Id="rId15" Type="http://schemas.openxmlformats.org/officeDocument/2006/relationships/image" Target="../media/image17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9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.png"/><Relationship Id="rId26" Type="http://schemas.openxmlformats.org/officeDocument/2006/relationships/image" Target="../media/image4.png"/><Relationship Id="rId3" Type="http://schemas.openxmlformats.org/officeDocument/2006/relationships/image" Target="../media/image6.png"/><Relationship Id="rId21" Type="http://schemas.openxmlformats.org/officeDocument/2006/relationships/image" Target="../media/image9.png"/><Relationship Id="rId17" Type="http://schemas.openxmlformats.org/officeDocument/2006/relationships/image" Target="../media/image45.png"/><Relationship Id="rId25" Type="http://schemas.openxmlformats.org/officeDocument/2006/relationships/image" Target="../media/image120.png"/><Relationship Id="rId2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2.png"/><Relationship Id="rId23" Type="http://schemas.openxmlformats.org/officeDocument/2006/relationships/image" Target="../media/image11.png"/><Relationship Id="rId19" Type="http://schemas.openxmlformats.org/officeDocument/2006/relationships/image" Target="../media/image7.png"/><Relationship Id="rId4" Type="http://schemas.openxmlformats.org/officeDocument/2006/relationships/image" Target="../media/image32.png"/><Relationship Id="rId2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" b="19065"/>
          <a:stretch/>
        </p:blipFill>
        <p:spPr>
          <a:xfrm>
            <a:off x="0" y="-3901"/>
            <a:ext cx="9144000" cy="4795709"/>
          </a:xfrm>
          <a:prstGeom prst="rect">
            <a:avLst/>
          </a:prstGeom>
        </p:spPr>
      </p:pic>
      <p:sp>
        <p:nvSpPr>
          <p:cNvPr id="8" name="副标题 2"/>
          <p:cNvSpPr txBox="1">
            <a:spLocks/>
          </p:cNvSpPr>
          <p:nvPr/>
        </p:nvSpPr>
        <p:spPr>
          <a:xfrm>
            <a:off x="5014689" y="5953498"/>
            <a:ext cx="1377278" cy="26257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张学祥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" y="4917566"/>
            <a:ext cx="1452597" cy="1438553"/>
          </a:xfrm>
          <a:prstGeom prst="rect">
            <a:avLst/>
          </a:prstGeom>
        </p:spPr>
      </p:pic>
      <p:sp>
        <p:nvSpPr>
          <p:cNvPr id="10" name="副标题 2"/>
          <p:cNvSpPr txBox="1">
            <a:spLocks/>
          </p:cNvSpPr>
          <p:nvPr/>
        </p:nvSpPr>
        <p:spPr>
          <a:xfrm>
            <a:off x="2193622" y="5160225"/>
            <a:ext cx="7019413" cy="6874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48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No.6 “Ring Oiler”</a:t>
            </a:r>
            <a:endParaRPr lang="en-US" altLang="zh-CN" sz="48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73B8-21C7-40D1-92D0-198309C763CA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CE54-DF40-4858-B284-AD99605AB1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61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1"/>
    </mc:Choice>
    <mc:Fallback xmlns="">
      <p:transition spd="slow" advTm="1115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983"/>
            <a:ext cx="9144000" cy="408189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48C428AE-3F0F-4EC2-93DE-352D2D92B91B}" type="datetime1">
              <a:rPr lang="zh-CN" altLang="en-US" smtClean="0"/>
              <a:t>2018/8/19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65169" y="6492875"/>
            <a:ext cx="3086100" cy="365125"/>
          </a:xfrm>
        </p:spPr>
        <p:txBody>
          <a:bodyPr/>
          <a:lstStyle/>
          <a:p>
            <a:r>
              <a:rPr lang="en-US" altLang="zh-CN" dirty="0" smtClean="0"/>
              <a:t>Problem No.6 "Ring Oiler"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D7DD212-8827-447E-89E8-A70E6A6DBCBA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纸</a:t>
            </a:r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盘内径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767F4E-8546-4DF4-90EE-6D891E1D402B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05559" y="1467078"/>
            <a:ext cx="376750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纸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盘内径下的第一次转折点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234632" y="2684597"/>
                <a:ext cx="1424355" cy="10109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轴径：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25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  <a:endParaRPr lang="en-US" altLang="zh-CN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轴转速：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100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RPM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纸盘外径：</a:t>
                </a:r>
                <a:r>
                  <a: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80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</a:t>
                </a: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角：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12°</a:t>
                </a:r>
              </a:p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摩擦系数：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0.009</a:t>
                </a:r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632" y="2684597"/>
                <a:ext cx="1424355" cy="101094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1028700" y="4132386"/>
            <a:ext cx="2444262" cy="1257299"/>
            <a:chOff x="4501711" y="3986617"/>
            <a:chExt cx="2916704" cy="145366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1711" y="3986617"/>
              <a:ext cx="2916704" cy="14536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1462" y="3986617"/>
              <a:ext cx="496953" cy="443360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037" y="2179772"/>
            <a:ext cx="1885950" cy="5048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22832" y="2361431"/>
            <a:ext cx="346577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趋势：纸盘内径改变，第一次转折点位置无固定改变趋势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572000" y="4439349"/>
                <a:ext cx="3049881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5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原因：</a:t>
                </a:r>
                <a:r>
                  <a:rPr lang="zh-CN" altLang="en-US" b="1" dirty="0">
                    <a:solidFill>
                      <a:schemeClr val="accent5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增大</a:t>
                </a:r>
                <a:r>
                  <a:rPr lang="zh-CN" altLang="en-US" b="1" dirty="0" smtClean="0">
                    <a:solidFill>
                      <a:schemeClr val="accent5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纸盘内径，增大了纸盘质量的同时，减小了力矩中的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𝒓</m:t>
                        </m:r>
                      </m:e>
                    </m:acc>
                  </m:oMath>
                </a14:m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39349"/>
                <a:ext cx="3049881" cy="923330"/>
              </a:xfrm>
              <a:prstGeom prst="rect">
                <a:avLst/>
              </a:prstGeom>
              <a:blipFill>
                <a:blip r:embed="rId8"/>
                <a:stretch>
                  <a:fillRect l="-1394" t="-2597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53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" y="2019730"/>
            <a:ext cx="9086033" cy="421609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2DC61F38-EE9F-4E42-93CE-985960E6A76B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D7DD212-8827-447E-89E8-A70E6A6DBCBA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纸</a:t>
            </a:r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盘外径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767F4E-8546-4DF4-90EE-6D891E1D402B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5559" y="1467078"/>
            <a:ext cx="382904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纸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盘外径下的第一次转折点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14425" y="2770378"/>
                <a:ext cx="1431491" cy="97057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轴径：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25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  <a:endParaRPr lang="en-US" altLang="zh-CN" sz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轴转速：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100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RPM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纸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盘内径：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50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</a:t>
                </a: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角：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12°</a:t>
                </a:r>
              </a:p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摩擦系数：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0.018</a:t>
                </a:r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2770378"/>
                <a:ext cx="1431491" cy="970574"/>
              </a:xfrm>
              <a:prstGeom prst="rect">
                <a:avLst/>
              </a:prstGeom>
              <a:blipFill>
                <a:blip r:embed="rId4"/>
                <a:stretch>
                  <a:fillRect t="-1852" b="-6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3117638" y="2329551"/>
            <a:ext cx="2727320" cy="1529860"/>
            <a:chOff x="4088423" y="2065869"/>
            <a:chExt cx="2927838" cy="152447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8423" y="2065869"/>
              <a:ext cx="2927838" cy="15244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7581" y="2095537"/>
              <a:ext cx="564316" cy="39233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425" y="2263102"/>
            <a:ext cx="1885950" cy="504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60046" y="1951542"/>
            <a:ext cx="252124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趋势：随着纸盘外径增大，第一次转折点位置越远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99739" y="4749180"/>
            <a:ext cx="225962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原因：外径增加导致质量增加，摩擦力增大</a:t>
            </a:r>
            <a:endParaRPr lang="en-US" altLang="zh-CN" sz="1600" b="1" dirty="0" smtClean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71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8" y="1952338"/>
            <a:ext cx="9018822" cy="415831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50966AAB-1EA8-4C41-B3DF-6DC9724F2EED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D7DD212-8827-447E-89E8-A70E6A6DBCBA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转轴直径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767F4E-8546-4DF4-90EE-6D891E1D402B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5559" y="1467078"/>
            <a:ext cx="33278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不同轴径下的第一次转折点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143000" y="2746981"/>
                <a:ext cx="1441938" cy="10097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轴转速：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70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RPM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纸盘外径：</a:t>
                </a:r>
                <a:r>
                  <a: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80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</a:p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纸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盘内径：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45 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</a:t>
                </a: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角：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12°</a:t>
                </a:r>
              </a:p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摩擦系数：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0.038</a:t>
                </a:r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746981"/>
                <a:ext cx="1441938" cy="1009799"/>
              </a:xfrm>
              <a:prstGeom prst="rect">
                <a:avLst/>
              </a:prstGeom>
              <a:blipFill>
                <a:blip r:embed="rId4"/>
                <a:stretch>
                  <a:fillRect t="-599" b="-4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3987509" y="1416356"/>
            <a:ext cx="3099091" cy="1597837"/>
            <a:chOff x="3472962" y="2533632"/>
            <a:chExt cx="3099091" cy="159783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2962" y="2533632"/>
              <a:ext cx="3099091" cy="15978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54008" y="2533632"/>
              <a:ext cx="518045" cy="36567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215275"/>
            <a:ext cx="1885950" cy="5048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99739" y="3691824"/>
            <a:ext cx="232832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趋势：转轴直径越大，第一次转折点位置越远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15050" y="4395872"/>
            <a:ext cx="2593731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原因：改变轴径，接触点相对速度改变，摩擦力方向改变，并且转折反向运动的临界条件越大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6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049"/>
            <a:ext cx="9028065" cy="421169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78A14C73-0182-4D35-9A4B-BB9C552C3ABD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D7DD212-8827-447E-89E8-A70E6A6DBCBA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转轴转速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767F4E-8546-4DF4-90EE-6D891E1D402B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5560" y="1467078"/>
            <a:ext cx="351252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不同轴转速下的第一次转折点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28700" y="2836809"/>
                <a:ext cx="1450792" cy="98343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轴径：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25 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  <a:endParaRPr lang="en-US" altLang="zh-CN" sz="12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纸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盘外径：</a:t>
                </a:r>
                <a:r>
                  <a: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80 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</a:p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纸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盘内径：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45 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mm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</a:t>
                </a: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角：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12°</a:t>
                </a:r>
              </a:p>
              <a:p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摩擦系数：</a:t>
                </a:r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0.0023</a:t>
                </a:r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836809"/>
                <a:ext cx="1450792" cy="983438"/>
              </a:xfrm>
              <a:prstGeom prst="rect">
                <a:avLst/>
              </a:prstGeom>
              <a:blipFill>
                <a:blip r:embed="rId4"/>
                <a:stretch>
                  <a:fillRect t="-1220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2918709" y="2384738"/>
            <a:ext cx="2866629" cy="1435509"/>
            <a:chOff x="4164748" y="2232388"/>
            <a:chExt cx="2697653" cy="145515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4748" y="2234635"/>
              <a:ext cx="2697653" cy="14529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1570" y="2232388"/>
              <a:ext cx="530831" cy="602808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714" y="2331984"/>
            <a:ext cx="1835957" cy="504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5752" y="1544022"/>
            <a:ext cx="266795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趋势：转轴转速越大，第一次转折点位置越远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40165" y="5297241"/>
            <a:ext cx="294302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原因：改变</a:t>
            </a:r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转速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接触点相对速度改变，摩擦力方向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改变，并且转折反向的临界条件越大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81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106"/>
            <a:ext cx="9144000" cy="42013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320B22C6-3C0F-4424-A74C-9474217D00B2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0D7DD212-8827-447E-89E8-A70E6A6DB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" y="430356"/>
                <a:ext cx="2916169" cy="6500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385763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1519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4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初始</a:t>
                </a:r>
                <a14:m>
                  <m:oMath xmlns:m="http://schemas.openxmlformats.org/officeDocument/2006/math">
                    <m:r>
                      <a:rPr lang="zh-CN" altLang="en-US" sz="4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48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角</a:t>
                </a:r>
                <a:endParaRPr lang="zh-CN" altLang="en-US" sz="4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0D7DD212-8827-447E-89E8-A70E6A6DB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" y="430356"/>
                <a:ext cx="2916169" cy="650030"/>
              </a:xfrm>
              <a:prstGeom prst="rect">
                <a:avLst/>
              </a:prstGeom>
              <a:blipFill>
                <a:blip r:embed="rId3"/>
                <a:stretch>
                  <a:fillRect l="-9395" t="-45283" b="-5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767F4E-8546-4DF4-90EE-6D891E1D402B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79183" y="1415063"/>
                <a:ext cx="3732334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不同初始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角下的第一次转折点</a:t>
                </a:r>
                <a:endPara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" y="1415063"/>
                <a:ext cx="3732334" cy="400110"/>
              </a:xfrm>
              <a:prstGeom prst="rect">
                <a:avLst/>
              </a:prstGeom>
              <a:blipFill>
                <a:blip r:embed="rId5"/>
                <a:stretch>
                  <a:fillRect l="-814" t="-8824" r="-489" b="-2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028700" y="2698482"/>
            <a:ext cx="1439740" cy="9638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轴径：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25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</a:t>
            </a:r>
          </a:p>
          <a:p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轴转速：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40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RPM</a:t>
            </a:r>
          </a:p>
          <a:p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纸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盘外径：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80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</a:t>
            </a:r>
          </a:p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纸</a:t>
            </a:r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盘内径：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50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</a:t>
            </a:r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摩擦系数：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0.0057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115050" y="4185351"/>
            <a:ext cx="2818021" cy="1362392"/>
            <a:chOff x="4132385" y="2009556"/>
            <a:chExt cx="2954215" cy="142823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2385" y="2009556"/>
              <a:ext cx="2954215" cy="14282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35359" y="2009556"/>
              <a:ext cx="451241" cy="614340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819" y="2148494"/>
            <a:ext cx="1885950" cy="504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169628" y="1951185"/>
                <a:ext cx="4479680" cy="12900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5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趋势：初始角为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f>
                      <m:fPr>
                        <m:ctrlPr>
                          <a:rPr lang="en-US" altLang="zh-CN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den>
                    </m:f>
                    <m:r>
                      <a:rPr lang="en-US" altLang="zh-CN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~</m:t>
                    </m:r>
                    <m:r>
                      <a:rPr lang="en-US" altLang="zh-CN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𝟎</m:t>
                    </m:r>
                  </m:oMath>
                </a14:m>
                <a:r>
                  <a:rPr lang="zh-CN" altLang="en-US" b="1" dirty="0" smtClean="0">
                    <a:solidFill>
                      <a:schemeClr val="accent5">
                        <a:lumMod val="50000"/>
                      </a:schemeClr>
                    </a:solidFill>
                    <a:ea typeface="楷体" panose="02010609060101010101" pitchFamily="49" charset="-122"/>
                  </a:rPr>
                  <a:t>和</a:t>
                </a:r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𝟎</m:t>
                    </m:r>
                    <m:r>
                      <a:rPr lang="en-US" altLang="zh-CN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~</m:t>
                    </m:r>
                    <m:f>
                      <m:fPr>
                        <m:ctrlPr>
                          <a:rPr lang="en-US" altLang="zh-CN" b="1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b="1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b="1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b="1" dirty="0" smtClean="0">
                    <a:solidFill>
                      <a:schemeClr val="accent5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时，启动分别朝轴的两个方向运动，且当角度对称时，第一次转折点位置对称。与轴之间的倾斜角越大，第一次转折点位置越远。</a:t>
                </a:r>
                <a:endParaRPr lang="en-US" altLang="zh-CN" b="1" dirty="0" smtClean="0">
                  <a:solidFill>
                    <a:schemeClr val="accent5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28" y="1951185"/>
                <a:ext cx="4479680" cy="1290097"/>
              </a:xfrm>
              <a:prstGeom prst="rect">
                <a:avLst/>
              </a:prstGeom>
              <a:blipFill>
                <a:blip r:embed="rId9"/>
                <a:stretch>
                  <a:fillRect l="-1085" t="-935" r="-2578" b="-5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371849" y="4866547"/>
                <a:ext cx="2400301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5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原因：初始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b="1" dirty="0" smtClean="0">
                    <a:solidFill>
                      <a:schemeClr val="accent5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角改变，摩擦力方向改变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4866547"/>
                <a:ext cx="2400301" cy="646331"/>
              </a:xfrm>
              <a:prstGeom prst="rect">
                <a:avLst/>
              </a:prstGeom>
              <a:blipFill>
                <a:blip r:embed="rId10"/>
                <a:stretch>
                  <a:fillRect l="-1768" t="-5556" r="-2020" b="-1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5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418E025D-7451-4232-8C07-FB2154D284D4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40" y="430355"/>
            <a:ext cx="2683510" cy="737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结论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7B10D97-51E3-4E16-9606-7B181BAEBA05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pic>
        <p:nvPicPr>
          <p:cNvPr id="10" name="VID_20180802_17160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8" end="1099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5174970" y="417908"/>
            <a:ext cx="2772690" cy="492922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23141" y="2392691"/>
            <a:ext cx="7807569" cy="4184122"/>
            <a:chOff x="114300" y="1423682"/>
            <a:chExt cx="8913765" cy="505624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00" y="1981576"/>
              <a:ext cx="8913765" cy="449835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91487" y="1423682"/>
              <a:ext cx="5174597" cy="557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不同转速下的实验轴向位移曲线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33589" y="2027715"/>
              <a:ext cx="1210740" cy="1374908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47826" y="3625302"/>
            <a:ext cx="8880239" cy="2206788"/>
            <a:chOff x="263761" y="4159774"/>
            <a:chExt cx="8880239" cy="2206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63761" y="4532727"/>
                  <a:ext cx="8210381" cy="1833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1400" dirty="0"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num>
                                      <m:den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𝑠𝑖𝑛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1400" dirty="0"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den>
                                    </m:f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̈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oMath>
                    </m:oMathPara>
                  </a14:m>
                  <a:endParaRPr lang="en-US" altLang="zh-CN" sz="14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𝑓𝑟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𝑠𝑖𝑛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1400" dirty="0"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num>
                                      <m:den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1400" dirty="0"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den>
                                    </m:f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𝑓𝑟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1400" dirty="0"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num>
                                      <m:den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𝑠𝑖𝑛</m:t>
                                        </m:r>
                                        <m:r>
                                          <a:rPr lang="zh-CN" altLang="en-US" sz="1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1400" dirty="0"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den>
                                    </m:f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 (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̈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oMath>
                    </m:oMathPara>
                  </a14:m>
                  <a:endParaRPr lang="en-US" altLang="zh-CN" sz="1400" dirty="0" smtClean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761" y="4532727"/>
                  <a:ext cx="8210381" cy="18338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328572" y="4159774"/>
                  <a:ext cx="1632113" cy="131783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US" altLang="zh-CN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纸盘</a:t>
                  </a:r>
                  <a:r>
                    <a:rPr lang="zh-CN" altLang="en-US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内半径</a:t>
                  </a:r>
                  <a:endPara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altLang="zh-CN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纸盘</a:t>
                  </a:r>
                  <a:r>
                    <a:rPr lang="zh-CN" altLang="en-US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外半径</a:t>
                  </a:r>
                  <a:endPara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altLang="zh-CN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转轴角速度</a:t>
                  </a:r>
                  <a:endPara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altLang="zh-CN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转轴半径</a:t>
                  </a:r>
                  <a:endPara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altLang="zh-CN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摩擦力</a:t>
                  </a:r>
                  <a:endParaRPr lang="en-US" altLang="zh-CN" sz="14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𝑍</m:t>
                      </m:r>
                    </m:oMath>
                  </a14:m>
                  <a:r>
                    <a:rPr lang="en-US" altLang="zh-CN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14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轴向运动函数</a:t>
                  </a:r>
                  <a:endPara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72" y="4159774"/>
                  <a:ext cx="1632113" cy="1317834"/>
                </a:xfrm>
                <a:prstGeom prst="rect">
                  <a:avLst/>
                </a:prstGeom>
                <a:blipFill>
                  <a:blip r:embed="rId9"/>
                  <a:stretch>
                    <a:fillRect t="-2752" b="-59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7708247" y="457886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平动方程</a:t>
              </a:r>
              <a:endParaRPr lang="en-US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08247" y="5407773"/>
              <a:ext cx="1435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转动方程</a:t>
              </a:r>
              <a:endPara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8821" y="1357714"/>
            <a:ext cx="732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1. 6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个自由度的刚体运动</a:t>
            </a:r>
            <a:endParaRPr lang="en-US" altLang="zh-CN" sz="20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b="1" dirty="0" smtClean="0">
                <a:solidFill>
                  <a:srgbClr val="338EC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000" b="1" dirty="0" smtClean="0">
                <a:solidFill>
                  <a:srgbClr val="338EC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角度关系与坐标变换复杂的混沌系统</a:t>
            </a:r>
            <a:endParaRPr lang="en-US" altLang="zh-CN" sz="2000" b="1" dirty="0" smtClean="0">
              <a:solidFill>
                <a:srgbClr val="338EC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b="1" dirty="0" smtClean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2000" b="1" dirty="0" smtClean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简化为描述第一次转折点位置</a:t>
            </a:r>
            <a:endParaRPr lang="en-US" altLang="zh-CN" sz="2000" b="1" dirty="0" smtClean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6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418E025D-7451-4232-8C07-FB2154D284D4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40" y="430355"/>
            <a:ext cx="2683510" cy="737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结论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7B10D97-51E3-4E16-9606-7B181BAEBA05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88821" y="1357714"/>
            <a:ext cx="7328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1. 6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个自由度的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刚体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运动</a:t>
            </a:r>
            <a:endParaRPr lang="en-US" altLang="zh-CN" sz="20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b="1" dirty="0" smtClean="0">
                <a:solidFill>
                  <a:srgbClr val="338EC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000" b="1" dirty="0" smtClean="0">
                <a:solidFill>
                  <a:srgbClr val="338EC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角度关系与坐标变换复杂的混沌系统</a:t>
            </a:r>
            <a:endParaRPr lang="en-US" altLang="zh-CN" sz="2000" b="1" dirty="0" smtClean="0">
              <a:solidFill>
                <a:srgbClr val="338EC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b="1" dirty="0" smtClean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2000" b="1" dirty="0" smtClean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简化为描述第一次转折点位置</a:t>
            </a:r>
            <a:endParaRPr lang="en-US" altLang="zh-CN" sz="2000" b="1" dirty="0" smtClean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sz="2000" b="1" dirty="0" smtClean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运动与摩擦力密切相关，摩擦力在运动过程中作为驱动力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0671" y="2771043"/>
            <a:ext cx="8277675" cy="3719312"/>
            <a:chOff x="470670" y="2771043"/>
            <a:chExt cx="8098452" cy="3609793"/>
          </a:xfrm>
        </p:grpSpPr>
        <p:sp>
          <p:nvSpPr>
            <p:cNvPr id="20" name="文本框 19"/>
            <p:cNvSpPr txBox="1"/>
            <p:nvPr/>
          </p:nvSpPr>
          <p:spPr>
            <a:xfrm>
              <a:off x="884728" y="2884666"/>
              <a:ext cx="1617502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不同</a:t>
              </a:r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纸</a:t>
              </a:r>
              <a:r>
                <a:rPr lang="zh-CN" altLang="en-US" sz="16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盘外径下的第一次转折点</a:t>
              </a:r>
              <a:endPara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670" y="2771043"/>
              <a:ext cx="3837460" cy="1750625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0356" y="2771043"/>
              <a:ext cx="3738766" cy="169476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229" y="4629276"/>
              <a:ext cx="3680014" cy="1716768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0356" y="4662989"/>
              <a:ext cx="3738766" cy="1717847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884728" y="2908334"/>
              <a:ext cx="2676871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不同</a:t>
              </a:r>
              <a:r>
                <a:rPr lang="zh-CN" altLang="en-US" sz="1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纸</a:t>
              </a:r>
              <a:r>
                <a:rPr lang="zh-CN" altLang="en-US" sz="14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盘外径下的第一次转折点</a:t>
              </a:r>
              <a:endPara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241234" y="2908334"/>
              <a:ext cx="2337735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不同轴径下的第一次转折点</a:t>
              </a:r>
              <a:endPara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73556" y="4742424"/>
              <a:ext cx="2499213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不同轴转速下的第一次转折点</a:t>
              </a:r>
              <a:endPara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5220433" y="4738665"/>
                  <a:ext cx="2613513" cy="30777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不同初始</a:t>
                  </a:r>
                  <a14:m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</m:oMath>
                  </a14:m>
                  <a:r>
                    <a:rPr lang="zh-CN" altLang="en-US" sz="1400" b="1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角下的第一次转折点</a:t>
                  </a:r>
                  <a:endParaRPr lang="zh-CN" altLang="en-US" sz="1400" b="1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433" y="4738665"/>
                  <a:ext cx="261351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32" t="-1887" r="-232" b="-150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77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418E025D-7451-4232-8C07-FB2154D284D4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40" y="430355"/>
            <a:ext cx="2683510" cy="737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2009" y="1545141"/>
            <a:ext cx="6879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rgbClr val="0070C0"/>
                </a:solidFill>
                <a:latin typeface="Viner Hand ITC" panose="03070502030502020203" pitchFamily="66" charset="0"/>
                <a:cs typeface="Times New Roman" panose="02020603050405020304" pitchFamily="18" charset="0"/>
              </a:rPr>
              <a:t>Thanks for your watching</a:t>
            </a:r>
            <a:endParaRPr lang="zh-CN" altLang="en-US" sz="4400" dirty="0">
              <a:solidFill>
                <a:srgbClr val="0070C0"/>
              </a:solidFill>
              <a:latin typeface="Viner Hand ITC" panose="03070502030502020203" pitchFamily="66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28" y="2991691"/>
            <a:ext cx="2622542" cy="25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863035" y="3721208"/>
            <a:ext cx="3226734" cy="1744231"/>
            <a:chOff x="470670" y="2771043"/>
            <a:chExt cx="8098452" cy="375409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670" y="2771043"/>
              <a:ext cx="3837460" cy="175062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0356" y="2771043"/>
              <a:ext cx="3738766" cy="1694764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547" y="4705193"/>
              <a:ext cx="3680014" cy="1716767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0356" y="4807289"/>
              <a:ext cx="3738766" cy="1717846"/>
            </a:xfrm>
            <a:prstGeom prst="rect">
              <a:avLst/>
            </a:prstGeom>
          </p:spPr>
        </p:pic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418E025D-7451-4232-8C07-FB2154D284D4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40" y="430355"/>
            <a:ext cx="2683510" cy="737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</a:p>
        </p:txBody>
      </p: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4130735214"/>
              </p:ext>
            </p:extLst>
          </p:nvPr>
        </p:nvGraphicFramePr>
        <p:xfrm>
          <a:off x="39753" y="1152091"/>
          <a:ext cx="8248618" cy="550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7B10D97-51E3-4E16-9606-7B181BAEBA05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pic>
        <p:nvPicPr>
          <p:cNvPr id="10" name="VID_20180802_17160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8" end="10995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 rot="16200000">
            <a:off x="3916837" y="739473"/>
            <a:ext cx="1288347" cy="229039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6951" y="3912961"/>
            <a:ext cx="3680898" cy="1976949"/>
            <a:chOff x="114300" y="1423682"/>
            <a:chExt cx="8730029" cy="496290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4300" y="1981576"/>
              <a:ext cx="8728799" cy="4405012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91487" y="1423682"/>
              <a:ext cx="5400723" cy="6866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不同转速下的实验轴向位移曲线</a:t>
              </a:r>
              <a:endParaRPr lang="zh-CN" altLang="en-US" sz="11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33589" y="2027715"/>
              <a:ext cx="1210740" cy="1374908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4385835" y="2532693"/>
            <a:ext cx="4671107" cy="1192723"/>
            <a:chOff x="263761" y="3744168"/>
            <a:chExt cx="8950038" cy="2480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63761" y="4532729"/>
                  <a:ext cx="8210381" cy="1691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105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05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zh-CN" altLang="en-US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105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acc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05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zh-CN" altLang="en-US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105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</m:oMath>
                  </a14:m>
                  <a:endParaRPr lang="en-US" altLang="zh-CN" sz="1050" dirty="0" smtClean="0"/>
                </a:p>
                <a:p>
                  <a:r>
                    <a:rPr lang="en-US" altLang="zh-CN" sz="105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𝑓𝑟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acc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05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zh-CN" altLang="en-US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105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zh-CN" altLang="en-US" sz="105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05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zh-CN" altLang="en-US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105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𝑓𝑟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105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05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zh-CN" altLang="en-US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105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acc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05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  <m:r>
                                        <a:rPr lang="zh-CN" altLang="en-US" sz="105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105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̈"/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a14:m>
                  <a:endParaRPr lang="en-US" altLang="zh-CN" sz="1050" dirty="0" smtClean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761" y="4532729"/>
                  <a:ext cx="8210381" cy="169196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3155402" y="3744168"/>
                  <a:ext cx="1623200" cy="154531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altLang="zh-CN" sz="7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US" altLang="zh-CN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7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纸盘</a:t>
                  </a:r>
                  <a:r>
                    <a:rPr lang="zh-CN" altLang="en-US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内半径</a:t>
                  </a:r>
                  <a:endParaRPr lang="en-US" altLang="zh-CN" sz="7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7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altLang="zh-CN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7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纸盘</a:t>
                  </a:r>
                  <a:r>
                    <a:rPr lang="zh-CN" altLang="en-US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外半径</a:t>
                  </a:r>
                  <a:endParaRPr lang="en-US" altLang="zh-CN" sz="7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altLang="zh-CN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转轴角速度</a:t>
                  </a:r>
                  <a:endParaRPr lang="en-US" altLang="zh-CN" sz="7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7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altLang="zh-CN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转轴半径</a:t>
                  </a:r>
                  <a:endParaRPr lang="en-US" altLang="zh-CN" sz="7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7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altLang="zh-CN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摩擦力</a:t>
                  </a:r>
                  <a:endParaRPr lang="en-US" altLang="zh-CN" sz="700" dirty="0" smtClean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7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𝑍</m:t>
                      </m:r>
                    </m:oMath>
                  </a14:m>
                  <a:r>
                    <a:rPr lang="en-US" altLang="zh-CN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:</a:t>
                  </a:r>
                  <a:r>
                    <a:rPr lang="zh-CN" altLang="en-US" sz="700" dirty="0" smtClean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轴向运动函数</a:t>
                  </a:r>
                  <a:endParaRPr lang="zh-CN" altLang="en-US" sz="7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402" y="3744168"/>
                  <a:ext cx="1623200" cy="154531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/>
            <p:cNvSpPr txBox="1"/>
            <p:nvPr/>
          </p:nvSpPr>
          <p:spPr>
            <a:xfrm>
              <a:off x="7778831" y="4818846"/>
              <a:ext cx="1434968" cy="544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平动方程</a:t>
              </a:r>
              <a:endParaRPr lang="en-US" altLang="zh-CN" sz="1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44068" y="5385752"/>
              <a:ext cx="1448300" cy="54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转动方程</a:t>
              </a:r>
              <a:endParaRPr lang="zh-CN" altLang="en-US" sz="1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6529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>
          <a:xfrm>
            <a:off x="278477" y="3844325"/>
            <a:ext cx="3637392" cy="270960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先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让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涂油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的水平圆柱轴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以恒定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的速度绕其轴线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旋转，再用纸盘制作一个圆环，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内径约为轴直径的两倍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，并将其放在圆柱轴上。由于倾斜，圆环可以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沿着轴的任一方向行进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。调查这个现象。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VID_20180810_1210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76" end="749"/>
                </p14:media>
              </p:ext>
            </p:extLst>
          </p:nvPr>
        </p:nvPicPr>
        <p:blipFill rotWithShape="1">
          <a:blip r:embed="rId4"/>
          <a:srcRect t="4332" r="7008" b="6277"/>
          <a:stretch>
            <a:fillRect/>
          </a:stretch>
        </p:blipFill>
        <p:spPr>
          <a:xfrm>
            <a:off x="4076339" y="2746295"/>
            <a:ext cx="4763222" cy="2575533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418E025D-7451-4232-8C07-FB2154D284D4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40" y="430355"/>
            <a:ext cx="2683510" cy="737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题目回顾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7B10D97-51E3-4E16-9606-7B181BAEBA05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78477" y="1692025"/>
            <a:ext cx="85610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An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oiled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horizontal cylindrical shaft rotates around its axis at constant speed. Make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ring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cardboard disc with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diameter roughly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twice the diameter of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shaft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shaft. Depending on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 of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ring, it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 the shaft </a:t>
            </a:r>
          </a:p>
          <a:p>
            <a:pPr algn="just"/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either direction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Investigate the </a:t>
            </a:r>
          </a:p>
          <a:p>
            <a:pPr algn="just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2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142" y="3670864"/>
            <a:ext cx="3878491" cy="2953010"/>
            <a:chOff x="5984019" y="1374303"/>
            <a:chExt cx="3167398" cy="237033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0"/>
            <a:stretch/>
          </p:blipFill>
          <p:spPr>
            <a:xfrm>
              <a:off x="5984019" y="1374303"/>
              <a:ext cx="3167398" cy="2370339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8312886" y="2322087"/>
              <a:ext cx="127729" cy="1277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40615" y="2244302"/>
              <a:ext cx="468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2A</a:t>
              </a:r>
              <a:endParaRPr lang="zh-CN" altLang="en-US" sz="1400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8440615" y="2720033"/>
              <a:ext cx="162401" cy="162401"/>
            </a:xfrm>
            <a:prstGeom prst="ellipse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68681" y="2656184"/>
              <a:ext cx="468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2r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8442684" y="3345979"/>
              <a:ext cx="162401" cy="162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331835" y="3241278"/>
              <a:ext cx="455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2R</a:t>
              </a:r>
              <a:endParaRPr lang="zh-CN" altLang="en-US" sz="1400" dirty="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AFE80714-F7E3-4046-992A-BB689B678F1B}" type="datetime1">
              <a:rPr lang="zh-CN" altLang="en-US" smtClean="0"/>
              <a:t>2018/8/19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坐标系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246449" y="1314187"/>
                <a:ext cx="8708344" cy="3224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1. </a:t>
                </a:r>
                <a:r>
                  <a:rPr lang="zh-CN" altLang="en-US" sz="2000" dirty="0" smtClean="0">
                    <a:latin typeface="Cambria Math" panose="02040503050406030204" pitchFamily="18" charset="0"/>
                    <a:ea typeface="楷体" panose="02010609060101010101" pitchFamily="49" charset="-122"/>
                  </a:rPr>
                  <a:t>坐标系转换关系</a:t>
                </a:r>
                <a:endParaRPr lang="en-US" altLang="zh-CN" sz="2000" dirty="0" smtClean="0"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𝑿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𝒁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′</m:t>
                      </m:r>
                      <m:func>
                        <m:func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𝒔𝒊𝒏</m:t>
                          </m:r>
                        </m:fName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𝜶</m:t>
                          </m:r>
                        </m:e>
                      </m:func>
                      <m:func>
                        <m:func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𝐬𝐢𝐧</m:t>
                          </m:r>
                        </m:fName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𝜷</m:t>
                          </m:r>
                        </m:e>
                      </m:func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𝜸</m:t>
                              </m:r>
                            </m:e>
                          </m:func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𝒀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′</m:t>
                          </m:r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𝜸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𝐜𝐨𝐬</m:t>
                          </m:r>
                        </m:fName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𝜷</m:t>
                          </m:r>
                        </m:e>
                      </m:func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𝒀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𝒁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′</m:t>
                      </m:r>
                      <m:func>
                        <m:func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𝒔𝒊𝒏</m:t>
                          </m:r>
                        </m:fName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𝜶</m:t>
                          </m:r>
                        </m:e>
                      </m:func>
                      <m:func>
                        <m:func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𝐜𝐨𝐬</m:t>
                          </m:r>
                        </m:fName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𝜷</m:t>
                          </m:r>
                        </m:e>
                      </m:func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𝑿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′</m:t>
                          </m:r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𝜸</m:t>
                              </m:r>
                            </m:e>
                          </m:func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𝒀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′</m:t>
                          </m:r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𝜸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𝐬𝐢𝐧</m:t>
                          </m:r>
                        </m:fName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𝜷</m:t>
                          </m:r>
                        </m:e>
                      </m:func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𝒁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𝒁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′</m:t>
                      </m:r>
                      <m:func>
                        <m:func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𝒄𝒐𝒔</m:t>
                          </m:r>
                        </m:fName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𝜶</m:t>
                          </m:r>
                        </m:e>
                      </m:func>
                      <m:r>
                        <a:rPr lang="en-US" altLang="zh-CN" sz="2000" b="1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𝜸</m:t>
                              </m:r>
                            </m:e>
                          </m:func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𝒀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′</m:t>
                          </m:r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𝐜𝐨𝐬</m:t>
                              </m:r>
                            </m:fNam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𝜸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𝒔𝒊𝒏</m:t>
                          </m:r>
                        </m:fName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altLang="zh-CN" sz="20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2. 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刚体定点转动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过程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欧拉运动学方程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CN" sz="2000" b="1" i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0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l-GR" altLang="zh-CN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l-GR" sz="20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m:rPr>
                              <m:nor/>
                            </m:rPr>
                            <a:rPr lang="zh-CN" altLang="en-US" sz="2000" b="1" i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m:rPr>
                          <m:nor/>
                        </m:rPr>
                        <a:rPr lang="el-GR" altLang="zh-CN" sz="20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zh-CN" altLang="en-US" sz="20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zh-CN" altLang="el-GR" sz="20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</m:oMath>
                  </m:oMathPara>
                </a14:m>
                <a:endParaRPr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CN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0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l-GR" altLang="zh-CN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l-GR" sz="20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m:rPr>
                              <m:nor/>
                            </m:rPr>
                            <a:rPr lang="zh-CN" altLang="en-US" sz="2000" b="1" i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m:rPr>
                          <m:nor/>
                        </m:rPr>
                        <a:rPr lang="el-GR" altLang="zh-CN" sz="20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zh-CN" altLang="en-US" sz="20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zh-CN" altLang="el-GR" sz="20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</m:oMath>
                  </m:oMathPara>
                </a14:m>
                <a:endParaRPr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CN" sz="2000" b="1" i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𝒁</m:t>
                          </m:r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0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l-GR" altLang="zh-CN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l-GR" sz="20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m:rPr>
                              <m:nor/>
                            </m:rPr>
                            <a:rPr lang="zh-CN" altLang="en-US" sz="2000" b="1" i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l-GR" altLang="zh-CN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l-GR" sz="20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𝜸</m:t>
                          </m:r>
                          <m:r>
                            <m:rPr>
                              <m:nor/>
                            </m:rPr>
                            <a:rPr lang="zh-CN" altLang="en-US" sz="20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49" y="1314187"/>
                <a:ext cx="8708344" cy="3224152"/>
              </a:xfrm>
              <a:prstGeom prst="rect">
                <a:avLst/>
              </a:prstGeom>
              <a:blipFill>
                <a:blip r:embed="rId3"/>
                <a:stretch>
                  <a:fillRect l="-700" t="-1515"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130438" y="3924428"/>
            <a:ext cx="2824356" cy="2692913"/>
            <a:chOff x="1048633" y="3028602"/>
            <a:chExt cx="4005819" cy="3819393"/>
          </a:xfrm>
        </p:grpSpPr>
        <p:grpSp>
          <p:nvGrpSpPr>
            <p:cNvPr id="19" name="组合 18"/>
            <p:cNvGrpSpPr/>
            <p:nvPr/>
          </p:nvGrpSpPr>
          <p:grpSpPr>
            <a:xfrm>
              <a:off x="1048633" y="3028602"/>
              <a:ext cx="4005819" cy="3819393"/>
              <a:chOff x="1048633" y="3028602"/>
              <a:chExt cx="4005819" cy="3819393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048633" y="3028602"/>
                <a:ext cx="4005819" cy="3546520"/>
                <a:chOff x="5893235" y="725291"/>
                <a:chExt cx="3578913" cy="3416942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5893235" y="917860"/>
                  <a:ext cx="3101345" cy="3224373"/>
                  <a:chOff x="7270338" y="967155"/>
                  <a:chExt cx="3101345" cy="3224373"/>
                </a:xfrm>
              </p:grpSpPr>
              <p:grpSp>
                <p:nvGrpSpPr>
                  <p:cNvPr id="35" name="组合 34"/>
                  <p:cNvGrpSpPr/>
                  <p:nvPr/>
                </p:nvGrpSpPr>
                <p:grpSpPr>
                  <a:xfrm>
                    <a:off x="7270338" y="1040052"/>
                    <a:ext cx="3101345" cy="3151476"/>
                    <a:chOff x="6591136" y="1863979"/>
                    <a:chExt cx="3465576" cy="3252012"/>
                  </a:xfrm>
                </p:grpSpPr>
                <p:cxnSp>
                  <p:nvCxnSpPr>
                    <p:cNvPr id="39" name="直接连接符 38"/>
                    <p:cNvCxnSpPr/>
                    <p:nvPr/>
                  </p:nvCxnSpPr>
                  <p:spPr>
                    <a:xfrm>
                      <a:off x="8238673" y="3605908"/>
                      <a:ext cx="1818039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 flipH="1">
                      <a:off x="7628549" y="3592906"/>
                      <a:ext cx="610127" cy="62190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直接连接符 40"/>
                    <p:cNvCxnSpPr/>
                    <p:nvPr/>
                  </p:nvCxnSpPr>
                  <p:spPr>
                    <a:xfrm flipV="1">
                      <a:off x="8238672" y="2087664"/>
                      <a:ext cx="0" cy="1518245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" name="弧形 41"/>
                    <p:cNvSpPr/>
                    <p:nvPr/>
                  </p:nvSpPr>
                  <p:spPr>
                    <a:xfrm>
                      <a:off x="6591136" y="2976846"/>
                      <a:ext cx="3465576" cy="1283057"/>
                    </a:xfrm>
                    <a:prstGeom prst="arc">
                      <a:avLst>
                        <a:gd name="adj1" fmla="val 20204028"/>
                        <a:gd name="adj2" fmla="val 13742437"/>
                      </a:avLst>
                    </a:prstGeom>
                    <a:ln w="28575">
                      <a:solidFill>
                        <a:srgbClr val="FF0000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>
                        <a:solidFill>
                          <a:srgbClr val="FFC000"/>
                        </a:solidFill>
                      </a:endParaRPr>
                    </a:p>
                  </p:txBody>
                </p:sp>
                <p:sp>
                  <p:nvSpPr>
                    <p:cNvPr id="43" name="弧形 42"/>
                    <p:cNvSpPr/>
                    <p:nvPr/>
                  </p:nvSpPr>
                  <p:spPr>
                    <a:xfrm rot="2130397">
                      <a:off x="7629227" y="1863979"/>
                      <a:ext cx="1566477" cy="3252012"/>
                    </a:xfrm>
                    <a:prstGeom prst="arc">
                      <a:avLst>
                        <a:gd name="adj1" fmla="val 10934159"/>
                        <a:gd name="adj2" fmla="val 6855310"/>
                      </a:avLst>
                    </a:prstGeom>
                    <a:ln>
                      <a:solidFill>
                        <a:srgbClr val="5B9BD5"/>
                      </a:solidFill>
                      <a:prstDash val="lgDash"/>
                    </a:ln>
                  </p:spPr>
                  <p:style>
                    <a:lnRef idx="3">
                      <a:schemeClr val="accent1"/>
                    </a:lnRef>
                    <a:fillRef idx="0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cxnSp>
                  <p:nvCxnSpPr>
                    <p:cNvPr id="44" name="直接连接符 43"/>
                    <p:cNvCxnSpPr/>
                    <p:nvPr/>
                  </p:nvCxnSpPr>
                  <p:spPr>
                    <a:xfrm flipV="1">
                      <a:off x="8238672" y="2124571"/>
                      <a:ext cx="801422" cy="1468337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/>
                    <p:cNvCxnSpPr/>
                    <p:nvPr/>
                  </p:nvCxnSpPr>
                  <p:spPr>
                    <a:xfrm flipH="1" flipV="1">
                      <a:off x="8238672" y="3605913"/>
                      <a:ext cx="513713" cy="629058"/>
                    </a:xfrm>
                    <a:prstGeom prst="line">
                      <a:avLst/>
                    </a:prstGeom>
                    <a:ln w="28575"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 flipH="1" flipV="1">
                      <a:off x="6973702" y="2705120"/>
                      <a:ext cx="1264975" cy="900792"/>
                    </a:xfrm>
                    <a:prstGeom prst="line">
                      <a:avLst/>
                    </a:prstGeom>
                    <a:ln w="28575">
                      <a:solidFill>
                        <a:srgbClr val="00B0F0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6" name="弧形 35"/>
                  <p:cNvSpPr/>
                  <p:nvPr/>
                </p:nvSpPr>
                <p:spPr>
                  <a:xfrm rot="18380843">
                    <a:off x="7289378" y="1706438"/>
                    <a:ext cx="2471457" cy="1863143"/>
                  </a:xfrm>
                  <a:prstGeom prst="arc">
                    <a:avLst>
                      <a:gd name="adj1" fmla="val 16421345"/>
                      <a:gd name="adj2" fmla="val 20118298"/>
                    </a:avLst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7" name="弧形 36"/>
                  <p:cNvSpPr/>
                  <p:nvPr/>
                </p:nvSpPr>
                <p:spPr>
                  <a:xfrm rot="8474530">
                    <a:off x="7831947" y="1019338"/>
                    <a:ext cx="2471457" cy="1863143"/>
                  </a:xfrm>
                  <a:prstGeom prst="arc">
                    <a:avLst>
                      <a:gd name="adj1" fmla="val 18886324"/>
                      <a:gd name="adj2" fmla="val 20385043"/>
                    </a:avLst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8" name="弧形 37"/>
                  <p:cNvSpPr/>
                  <p:nvPr/>
                </p:nvSpPr>
                <p:spPr>
                  <a:xfrm rot="7317111">
                    <a:off x="7284516" y="1435896"/>
                    <a:ext cx="2665191" cy="1727710"/>
                  </a:xfrm>
                  <a:prstGeom prst="arc">
                    <a:avLst>
                      <a:gd name="adj1" fmla="val 16576724"/>
                      <a:gd name="adj2" fmla="val 17909889"/>
                    </a:avLst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文本框 23"/>
                    <p:cNvSpPr txBox="1"/>
                    <p:nvPr/>
                  </p:nvSpPr>
                  <p:spPr>
                    <a:xfrm>
                      <a:off x="6586630" y="1195796"/>
                      <a:ext cx="372329" cy="50961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文本框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86630" y="1195796"/>
                      <a:ext cx="372329" cy="509615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矩形 24"/>
                    <p:cNvSpPr/>
                    <p:nvPr/>
                  </p:nvSpPr>
                  <p:spPr>
                    <a:xfrm>
                      <a:off x="7165420" y="2902740"/>
                      <a:ext cx="497512" cy="50961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l-GR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矩形 2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65420" y="2902740"/>
                      <a:ext cx="497512" cy="50961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矩形 25"/>
                    <p:cNvSpPr/>
                    <p:nvPr/>
                  </p:nvSpPr>
                  <p:spPr>
                    <a:xfrm>
                      <a:off x="7725572" y="2765379"/>
                      <a:ext cx="432113" cy="46461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l-GR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矩形 2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25572" y="2765379"/>
                      <a:ext cx="432113" cy="464613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文本框 26"/>
                    <p:cNvSpPr txBox="1"/>
                    <p:nvPr/>
                  </p:nvSpPr>
                  <p:spPr>
                    <a:xfrm>
                      <a:off x="8160734" y="2609956"/>
                      <a:ext cx="317730" cy="567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1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21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altLang="zh-CN" sz="2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文本框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60734" y="2609956"/>
                      <a:ext cx="317730" cy="567775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7561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矩形 27"/>
                    <p:cNvSpPr/>
                    <p:nvPr/>
                  </p:nvSpPr>
                  <p:spPr>
                    <a:xfrm>
                      <a:off x="8046151" y="725291"/>
                      <a:ext cx="345361" cy="56777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1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  <m:r>
                              <a:rPr lang="en-US" altLang="zh-CN" sz="21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zh-CN" altLang="en-US" sz="21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矩形 2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46151" y="725291"/>
                      <a:ext cx="345361" cy="567775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5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矩形 28"/>
                    <p:cNvSpPr/>
                    <p:nvPr/>
                  </p:nvSpPr>
                  <p:spPr>
                    <a:xfrm>
                      <a:off x="5895774" y="1486214"/>
                      <a:ext cx="609786" cy="567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1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  <m:r>
                              <a:rPr lang="en-US" altLang="zh-CN" sz="21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altLang="zh-CN" sz="2100" b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矩形 2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5774" y="1486214"/>
                      <a:ext cx="609786" cy="567775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直接连接符 29"/>
                <p:cNvCxnSpPr/>
                <p:nvPr/>
              </p:nvCxnSpPr>
              <p:spPr>
                <a:xfrm>
                  <a:off x="7373989" y="2686596"/>
                  <a:ext cx="798404" cy="15877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文本框 30"/>
                <p:cNvSpPr txBox="1"/>
                <p:nvPr/>
              </p:nvSpPr>
              <p:spPr>
                <a:xfrm>
                  <a:off x="7740425" y="3275850"/>
                  <a:ext cx="317731" cy="474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6710497" y="3213641"/>
                      <a:ext cx="418987" cy="567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zh-CN" altLang="en-US" sz="21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文本框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0497" y="3213641"/>
                      <a:ext cx="418987" cy="567775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7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矩形 32"/>
                    <p:cNvSpPr/>
                    <p:nvPr/>
                  </p:nvSpPr>
                  <p:spPr>
                    <a:xfrm>
                      <a:off x="8939307" y="2368986"/>
                      <a:ext cx="532841" cy="567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zh-CN" altLang="en-US" sz="21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矩形 3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39307" y="2368986"/>
                      <a:ext cx="532841" cy="56777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矩形 33"/>
                    <p:cNvSpPr/>
                    <p:nvPr/>
                  </p:nvSpPr>
                  <p:spPr>
                    <a:xfrm>
                      <a:off x="7212691" y="767505"/>
                      <a:ext cx="530810" cy="567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1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oMath>
                        </m:oMathPara>
                      </a14:m>
                      <a:endParaRPr lang="zh-CN" altLang="en-US" sz="21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矩形 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2691" y="767505"/>
                      <a:ext cx="530810" cy="56777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文本框 21"/>
              <p:cNvSpPr txBox="1"/>
              <p:nvPr/>
            </p:nvSpPr>
            <p:spPr>
              <a:xfrm>
                <a:off x="1487071" y="6418231"/>
                <a:ext cx="2970986" cy="429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5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图 转动坐标系与欧拉角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133083" y="4852771"/>
                  <a:ext cx="507381" cy="589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083" y="4852771"/>
                  <a:ext cx="507381" cy="58930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71888" y="1560760"/>
                <a:ext cx="3543462" cy="45123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1.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重力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𝑮</m:t>
                    </m:r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en-US" altLang="zh-CN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𝑚𝑔</m:t>
                    </m:r>
                    <m:r>
                      <a:rPr lang="zh-CN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作用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于质心，即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o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点，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向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𝑌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轴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负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</a:t>
                </a:r>
                <a:endParaRPr lang="en-US" altLang="zh-CN" sz="2000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 smtClean="0">
                    <a:solidFill>
                      <a:srgbClr val="338ECA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2.</a:t>
                </a:r>
                <a:r>
                  <a:rPr lang="zh-CN" altLang="en-US" sz="2400" b="1" dirty="0">
                    <a:solidFill>
                      <a:srgbClr val="338ECA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支持</a:t>
                </a:r>
                <a:r>
                  <a:rPr lang="zh-CN" altLang="en-US" sz="2400" b="1" dirty="0" smtClean="0">
                    <a:solidFill>
                      <a:srgbClr val="338ECA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力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338EC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𝑵</m:t>
                    </m:r>
                  </m:oMath>
                </a14:m>
                <a:endParaRPr lang="en-US" altLang="zh-CN" sz="2400" b="1" dirty="0">
                  <a:solidFill>
                    <a:srgbClr val="338ECA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: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作用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于接触点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𝑋𝑂𝑌</m:t>
                    </m:r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平面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内，垂直于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转轴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 smtClean="0">
                    <a:solidFill>
                      <a:srgbClr val="00B05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zh-CN" altLang="en-US" sz="2400" b="1" dirty="0" smtClean="0">
                    <a:solidFill>
                      <a:srgbClr val="00B05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摩擦力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𝒇</m:t>
                    </m:r>
                  </m:oMath>
                </a14:m>
                <a:endParaRPr lang="en-US" altLang="zh-CN" sz="2400" b="1" dirty="0">
                  <a:solidFill>
                    <a:srgbClr val="00B05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</a:pP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作用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于接触点，方向与纸盘，转轴接触点相对速度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相反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1888" y="1560760"/>
                <a:ext cx="3543462" cy="4512396"/>
              </a:xfrm>
              <a:blipFill>
                <a:blip r:embed="rId2"/>
                <a:stretch>
                  <a:fillRect l="-2754" t="-2297" r="-8778" b="-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4368D4E5-5C7D-4FF4-ABBA-1038E7C4015E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dirty="0" smtClean="0"/>
              <a:t>Problem No.6 "Ring Oiler"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受力分析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4" y="2022540"/>
            <a:ext cx="602928" cy="268814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8" y="1287316"/>
            <a:ext cx="4159778" cy="4554572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1898882" y="5810158"/>
            <a:ext cx="15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正视受力图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4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D2F05074-B156-4F8B-BEDB-652E82D5E67F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34" name="页脚占位符 33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334732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动力学方程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0968" y="1221156"/>
            <a:ext cx="863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刚体的一般运动，共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六个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自由度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，三个转动自由度与三个平动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自由度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可分解为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质心的平动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绕通过质心的某直线的定点转动</a:t>
            </a: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0968" y="1969738"/>
                <a:ext cx="8638296" cy="4539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1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质心平动方程</a:t>
                </a:r>
                <a:endParaRPr lang="en-US" altLang="zh-CN" b="1" dirty="0" smtClean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𝒎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𝒎</m:t>
                      </m:r>
                      <m:f>
                        <m:f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𝒎</m:t>
                      </m:r>
                      <m:f>
                        <m:f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</m:sSub>
                    </m:oMath>
                  </m:oMathPara>
                </a14:m>
                <a:endPara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 smtClean="0">
                    <a:solidFill>
                      <a:schemeClr val="accent1">
                        <a:lumMod val="7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转动方程</a:t>
                </a:r>
                <a:endPara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l-GR" altLang="zh-CN" sz="16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altLang="zh-CN" sz="1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zh-CN" sz="1600" b="1" i="1" dirty="0">
                                  <a:latin typeface="Times New Roman" panose="020206030504050203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altLang="zh-CN" sz="16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en-US" altLang="zh-CN" sz="1600" b="1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m:rPr>
                          <m:nor/>
                        </m:rPr>
                        <a:rPr lang="el-GR" altLang="zh-CN" sz="16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l-GR" altLang="zh-CN" sz="1600" b="1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</m:acc>
                      <m:r>
                        <a:rPr lang="en-US" altLang="zh-CN" sz="1600" b="1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𝒄𝒐𝒔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m:rPr>
                          <m:nor/>
                        </m:rPr>
                        <a:rPr lang="el-GR" altLang="zh-CN" sz="16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1600" b="1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l-GR" altLang="zh-CN" sz="1600" b="1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acc>
                      <m:r>
                        <a:rPr lang="en-US" altLang="zh-CN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𝒔𝒊𝒏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m:rPr>
                          <m:nor/>
                        </m:rPr>
                        <a:rPr lang="el-GR" altLang="zh-CN" sz="16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̈"/>
                          <m:ctrlPr>
                            <a:rPr lang="en-US" altLang="zh-CN" sz="16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</m:acc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zh-CN" altLang="el-G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altLang="zh-CN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l-GR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acc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zh-CN" altLang="el-G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</m:oMath>
                  </m:oMathPara>
                </a14:m>
                <a:endParaRPr lang="zh-CN" altLang="en-US" sz="16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l-GR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altLang="zh-CN" sz="1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zh-CN" sz="1600" b="1" i="1" dirty="0">
                                  <a:latin typeface="Times New Roman" panose="020206030504050203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altLang="zh-CN" sz="16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m:rPr>
                          <m:nor/>
                        </m:rPr>
                        <a:rPr lang="el-GR" altLang="zh-CN" sz="16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l-GR" altLang="zh-CN" sz="1600" b="1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</m:acc>
                      <m:r>
                        <a:rPr lang="en-US" altLang="zh-CN" sz="1600" b="1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𝒄𝒐𝒔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m:rPr>
                          <m:nor/>
                        </m:rPr>
                        <a:rPr lang="el-GR" altLang="zh-CN" sz="16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1600" b="1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l-GR" altLang="zh-CN" sz="1600" b="1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acc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𝒔𝒊𝒏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𝒔𝒊𝒏</m:t>
                      </m:r>
                      <m:r>
                        <m:rPr>
                          <m:nor/>
                        </m:rPr>
                        <a:rPr lang="el-GR" altLang="zh-CN" sz="16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altLang="zh-CN" sz="1600" b="1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̈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</m:acc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zh-CN" altLang="el-G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l-GR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acc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zh-CN" altLang="el-G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</m:oMath>
                  </m:oMathPara>
                </a14:m>
                <a:endParaRPr lang="en-US" altLang="zh-CN" sz="16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l-GR" altLang="zh-CN" sz="16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altLang="zh-CN" sz="1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zh-CN" sz="1600" b="1" i="1" dirty="0">
                                  <a:latin typeface="Times New Roman" panose="020206030504050203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altLang="zh-CN" sz="16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l-GR" altLang="zh-CN" sz="1600" b="1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</m:acc>
                      <m:r>
                        <a:rPr lang="en-US" altLang="zh-CN" sz="16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𝒔𝒊𝒏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̈"/>
                          <m:ctrlPr>
                            <a:rPr lang="en-US" altLang="zh-CN" sz="16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l-GR" sz="16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acc>
                    </m:oMath>
                  </m:oMathPara>
                </a14:m>
                <a:endParaRPr lang="en-US" altLang="zh-CN" sz="16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16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el-GR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altLang="zh-CN" sz="1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zh-CN" sz="1600" b="1" i="1" dirty="0">
                                  <a:latin typeface="Times New Roman" panose="020206030504050203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600" b="1" dirty="0" smtClean="0">
                  <a:latin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zh-CN" altLang="el-G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̇"/>
                          <m:ctrlPr>
                            <a:rPr lang="el-GR" altLang="zh-CN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zh-CN" b="1" i="1" dirty="0">
                                  <a:latin typeface="Times New Roman" panose="020206030504050203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b="1" dirty="0" smtClean="0">
                  <a:latin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zh-CN" altLang="el-GR" sz="16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̇"/>
                          <m:ctrlPr>
                            <a:rPr lang="el-GR" altLang="zh-CN" sz="16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altLang="zh-CN" sz="1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altLang="zh-CN" sz="1600" b="1" i="1" dirty="0">
                                  <a:latin typeface="Times New Roman" panose="020206030504050203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1600" b="1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  <m:r>
                                <a:rPr lang="en-US" altLang="zh-CN" sz="1600" b="1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8" y="1969738"/>
                <a:ext cx="8638296" cy="4539704"/>
              </a:xfrm>
              <a:prstGeom prst="rect">
                <a:avLst/>
              </a:prstGeom>
              <a:blipFill>
                <a:blip r:embed="rId3"/>
                <a:stretch>
                  <a:fillRect l="-635" t="-6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6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E5D12672-CA0A-49E6-9B97-8730BFCC7A98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34" name="页脚占位符 33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4710137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预实验：混沌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29812" y="1435167"/>
            <a:ext cx="447968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不同转速下的实验轴向位移曲线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981576"/>
            <a:ext cx="8913765" cy="4498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589" y="2027715"/>
            <a:ext cx="1210740" cy="137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4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7CA3097A-7FC1-4EAC-B675-969EFFC28A07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34" name="页脚占位符 33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1EDBA2F5-3478-40B1-9B14-451572C4F4BD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简化方程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E90B0EF-B08A-4B0E-8D33-3F1E8D2C4894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VID_20180802_17160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8" end="109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420028" y="192353"/>
            <a:ext cx="2772690" cy="4929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63761" y="4726372"/>
                <a:ext cx="8973105" cy="1466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dirty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</m:acc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dirty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endParaRPr lang="en-US" altLang="zh-CN" sz="2000" dirty="0" smtClean="0"/>
              </a:p>
              <a:p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𝑓𝑟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</m:acc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dirty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dirty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dirty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</m:acc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dirty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̈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1" y="4726372"/>
                <a:ext cx="8973105" cy="1466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425680" y="4189775"/>
                <a:ext cx="1297166" cy="120433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纸盘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内半径</a:t>
                </a:r>
                <a:endParaRPr lang="en-US" altLang="zh-CN" sz="12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纸盘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外半径</a:t>
                </a:r>
                <a:endParaRPr lang="en-US" altLang="zh-CN" sz="12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转轴角速度</a:t>
                </a:r>
                <a:endParaRPr lang="en-US" altLang="zh-CN" sz="12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转轴半径</a:t>
                </a:r>
                <a:endParaRPr lang="en-US" altLang="zh-CN" sz="12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摩擦力</a:t>
                </a:r>
                <a:endParaRPr lang="en-US" altLang="zh-CN" sz="12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𝑍</m:t>
                    </m:r>
                  </m:oMath>
                </a14:m>
                <a:r>
                  <a:rPr lang="en-US" altLang="zh-CN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:r>
                  <a:rPr lang="zh-CN" altLang="en-US" sz="12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轴向运动函数</a:t>
                </a:r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680" y="4189775"/>
                <a:ext cx="1297166" cy="1204338"/>
              </a:xfrm>
              <a:prstGeom prst="rect">
                <a:avLst/>
              </a:prstGeom>
              <a:blipFill>
                <a:blip r:embed="rId6"/>
                <a:stretch>
                  <a:fillRect b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237819" y="1357526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平动→转折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→转动→反向</a:t>
            </a:r>
            <a:endPara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28228" y="47779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平动方程</a:t>
            </a:r>
            <a:endParaRPr lang="en-US" altLang="zh-CN" sz="24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32834" y="5426572"/>
            <a:ext cx="143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转动方程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310750" y="2024814"/>
            <a:ext cx="3837579" cy="2319626"/>
            <a:chOff x="5289279" y="2089587"/>
            <a:chExt cx="3837579" cy="231962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279" y="2089587"/>
              <a:ext cx="3837579" cy="2164961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730005" y="4039881"/>
              <a:ext cx="180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俯视受力图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8150469" y="2250831"/>
            <a:ext cx="647347" cy="155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08631" y="2586518"/>
            <a:ext cx="606669" cy="235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000466" y="2510605"/>
                <a:ext cx="1622998" cy="282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6" y="2510605"/>
                <a:ext cx="1622998" cy="2828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072381" y="2213592"/>
                <a:ext cx="116448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81" y="2213592"/>
                <a:ext cx="116448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95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057400" cy="365125"/>
          </a:xfrm>
        </p:spPr>
        <p:txBody>
          <a:bodyPr/>
          <a:lstStyle/>
          <a:p>
            <a:fld id="{418E025D-7451-4232-8C07-FB2154D284D4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470727"/>
            <a:ext cx="3086100" cy="365125"/>
          </a:xfrm>
        </p:spPr>
        <p:txBody>
          <a:bodyPr/>
          <a:lstStyle/>
          <a:p>
            <a:r>
              <a:rPr lang="en-US" altLang="zh-CN" smtClean="0"/>
              <a:t>Problem No.6 "Ring Oiler"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86600" y="6470727"/>
            <a:ext cx="2057400" cy="365125"/>
          </a:xfrm>
        </p:spPr>
        <p:txBody>
          <a:bodyPr/>
          <a:lstStyle/>
          <a:p>
            <a:fld id="{DDB1CE54-DF40-4858-B284-AD99605AB19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540" y="430355"/>
            <a:ext cx="2683510" cy="737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理论曲线</a:t>
            </a:r>
            <a:endParaRPr lang="zh-CN" altLang="en-US" sz="4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7B10D97-51E3-4E16-9606-7B181BAEBA05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726"/>
            <a:ext cx="9072985" cy="45124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4882" y="1407516"/>
            <a:ext cx="55787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不同转轴转速下的轴向位移曲线及对应的转折点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28950" y="2571702"/>
            <a:ext cx="354549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转轴转速越快，轴向加速度越小，但第一次转折时间越晚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0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AF4A10F6-8623-430E-BA8F-B323D19F65D4}"/>
              </a:ext>
            </a:extLst>
          </p:cNvPr>
          <p:cNvSpPr txBox="1">
            <a:spLocks/>
          </p:cNvSpPr>
          <p:nvPr/>
        </p:nvSpPr>
        <p:spPr>
          <a:xfrm>
            <a:off x="2540" y="430356"/>
            <a:ext cx="2916169" cy="650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</a:rPr>
              <a:t>实验装置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8A6E1C1-796B-42FC-8D0B-A4BF6864BBAD}"/>
              </a:ext>
            </a:extLst>
          </p:cNvPr>
          <p:cNvCxnSpPr>
            <a:cxnSpLocks/>
          </p:cNvCxnSpPr>
          <p:nvPr/>
        </p:nvCxnSpPr>
        <p:spPr>
          <a:xfrm>
            <a:off x="0" y="1118990"/>
            <a:ext cx="30289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9" y="430355"/>
            <a:ext cx="2328326" cy="734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" y="1535124"/>
            <a:ext cx="1945799" cy="146682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56" y="1689741"/>
            <a:ext cx="1374008" cy="1030506"/>
          </a:xfrm>
          <a:prstGeom prst="rect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73" y="1355388"/>
            <a:ext cx="1048867" cy="1398489"/>
          </a:xfrm>
          <a:prstGeom prst="rect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</p:pic>
      <p:grpSp>
        <p:nvGrpSpPr>
          <p:cNvPr id="18" name="组合 17"/>
          <p:cNvGrpSpPr/>
          <p:nvPr/>
        </p:nvGrpSpPr>
        <p:grpSpPr>
          <a:xfrm>
            <a:off x="1012552" y="2942957"/>
            <a:ext cx="7453917" cy="1057235"/>
            <a:chOff x="-131295" y="2741657"/>
            <a:chExt cx="11784946" cy="1145290"/>
          </a:xfrm>
        </p:grpSpPr>
        <p:sp>
          <p:nvSpPr>
            <p:cNvPr id="19" name="圆角矩形 18"/>
            <p:cNvSpPr/>
            <p:nvPr/>
          </p:nvSpPr>
          <p:spPr>
            <a:xfrm>
              <a:off x="-131295" y="2802097"/>
              <a:ext cx="1273993" cy="650554"/>
            </a:xfrm>
            <a:prstGeom prst="round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可调速电机</a:t>
              </a:r>
              <a:endPara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324636" y="2802097"/>
              <a:ext cx="988506" cy="650554"/>
            </a:xfrm>
            <a:prstGeom prst="round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传</a:t>
              </a:r>
              <a:r>
                <a:rPr lang="zh-CN" altLang="en-US" sz="1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力装置</a:t>
              </a:r>
              <a:endPara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499412" y="2741659"/>
              <a:ext cx="339103" cy="857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轴承架</a:t>
              </a:r>
              <a:endPara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0840976" y="2741657"/>
              <a:ext cx="313203" cy="857873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轴承架</a:t>
              </a:r>
              <a:endPara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812615" y="2997360"/>
              <a:ext cx="8028360" cy="293257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涂</a:t>
              </a:r>
              <a:r>
                <a:rPr lang="zh-CN" altLang="en-US" sz="16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油的转动轴</a:t>
              </a:r>
              <a:endPara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64575" y="3559290"/>
              <a:ext cx="10789076" cy="3276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固定平面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B2C7-97F7-44FD-B020-0D73D86DCA61}" type="datetime1">
              <a:rPr lang="zh-CN" altLang="en-US" smtClean="0"/>
              <a:t>2018/8/19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Problem No.8 “Cusps in a Cyinder”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26E-7DB5-4A89-965C-61E13BBCD2E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54470" y="1441937"/>
            <a:ext cx="2475702" cy="1619039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48" y="1283154"/>
            <a:ext cx="1368952" cy="1666469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1" y="4084715"/>
            <a:ext cx="2381215" cy="178591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grpSp>
        <p:nvGrpSpPr>
          <p:cNvPr id="35" name="组合 34"/>
          <p:cNvGrpSpPr/>
          <p:nvPr/>
        </p:nvGrpSpPr>
        <p:grpSpPr>
          <a:xfrm>
            <a:off x="453433" y="4205379"/>
            <a:ext cx="5392623" cy="2262619"/>
            <a:chOff x="4119579" y="3570772"/>
            <a:chExt cx="4735453" cy="2456815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40" b="28712"/>
            <a:stretch/>
          </p:blipFill>
          <p:spPr>
            <a:xfrm>
              <a:off x="4119579" y="3570772"/>
              <a:ext cx="4735453" cy="1958293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37" name="文本框 36"/>
            <p:cNvSpPr txBox="1"/>
            <p:nvPr/>
          </p:nvSpPr>
          <p:spPr>
            <a:xfrm>
              <a:off x="5902300" y="5626556"/>
              <a:ext cx="1170013" cy="401031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装置实物图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15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5088</TotalTime>
  <Words>1080</Words>
  <Application>Microsoft Office PowerPoint</Application>
  <PresentationFormat>全屏显示(4:3)</PresentationFormat>
  <Paragraphs>220</Paragraphs>
  <Slides>18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楷体</vt:lpstr>
      <vt:lpstr>Arial</vt:lpstr>
      <vt:lpstr>Calibri</vt:lpstr>
      <vt:lpstr>Calibri Light</vt:lpstr>
      <vt:lpstr>Cambria Math</vt:lpstr>
      <vt:lpstr>Times New Roman</vt:lpstr>
      <vt:lpstr>Viner Hand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重庆大学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CUPT</dc:title>
  <dc:creator>张 学祥</dc:creator>
  <cp:lastModifiedBy>张 学祥</cp:lastModifiedBy>
  <cp:revision>325</cp:revision>
  <dcterms:created xsi:type="dcterms:W3CDTF">2018-07-14T08:10:44Z</dcterms:created>
  <dcterms:modified xsi:type="dcterms:W3CDTF">2018-08-19T04:40:49Z</dcterms:modified>
</cp:coreProperties>
</file>